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260" r:id="rId2"/>
    <p:sldId id="657" r:id="rId3"/>
    <p:sldId id="462" r:id="rId4"/>
    <p:sldId id="467" r:id="rId5"/>
    <p:sldId id="687" r:id="rId6"/>
    <p:sldId id="680" r:id="rId7"/>
    <p:sldId id="458" r:id="rId8"/>
    <p:sldId id="466" r:id="rId9"/>
    <p:sldId id="647" r:id="rId10"/>
    <p:sldId id="637" r:id="rId11"/>
    <p:sldId id="639" r:id="rId12"/>
    <p:sldId id="688" r:id="rId13"/>
    <p:sldId id="689" r:id="rId14"/>
    <p:sldId id="656" r:id="rId15"/>
    <p:sldId id="651" r:id="rId16"/>
    <p:sldId id="652" r:id="rId17"/>
    <p:sldId id="650" r:id="rId18"/>
    <p:sldId id="642" r:id="rId19"/>
    <p:sldId id="682" r:id="rId20"/>
    <p:sldId id="659" r:id="rId21"/>
    <p:sldId id="553" r:id="rId22"/>
    <p:sldId id="641" r:id="rId23"/>
    <p:sldId id="645" r:id="rId24"/>
    <p:sldId id="683" r:id="rId25"/>
    <p:sldId id="557" r:id="rId26"/>
    <p:sldId id="718" r:id="rId27"/>
    <p:sldId id="719" r:id="rId28"/>
    <p:sldId id="720" r:id="rId29"/>
    <p:sldId id="725" r:id="rId30"/>
    <p:sldId id="726" r:id="rId31"/>
    <p:sldId id="723" r:id="rId32"/>
    <p:sldId id="728" r:id="rId33"/>
    <p:sldId id="729" r:id="rId34"/>
    <p:sldId id="730" r:id="rId35"/>
    <p:sldId id="731" r:id="rId36"/>
    <p:sldId id="662" r:id="rId37"/>
    <p:sldId id="690" r:id="rId38"/>
    <p:sldId id="691" r:id="rId39"/>
    <p:sldId id="692" r:id="rId40"/>
    <p:sldId id="693" r:id="rId41"/>
    <p:sldId id="702" r:id="rId42"/>
    <p:sldId id="694" r:id="rId43"/>
    <p:sldId id="695" r:id="rId44"/>
    <p:sldId id="698" r:id="rId45"/>
    <p:sldId id="703" r:id="rId46"/>
    <p:sldId id="717" r:id="rId47"/>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0538"/>
    <a:srgbClr val="21094C"/>
    <a:srgbClr val="CD5200"/>
    <a:srgbClr val="CA8D49"/>
    <a:srgbClr val="963C00"/>
    <a:srgbClr val="304B61"/>
    <a:srgbClr val="3A254A"/>
    <a:srgbClr val="355296"/>
    <a:srgbClr val="40052A"/>
    <a:srgbClr val="E6B61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38" autoAdjust="0"/>
    <p:restoredTop sz="85714" autoAdjust="0"/>
  </p:normalViewPr>
  <p:slideViewPr>
    <p:cSldViewPr>
      <p:cViewPr>
        <p:scale>
          <a:sx n="52" d="100"/>
          <a:sy n="52" d="100"/>
        </p:scale>
        <p:origin x="-978" y="-2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1" d="100"/>
        <a:sy n="61" d="100"/>
      </p:scale>
      <p:origin x="0" y="0"/>
    </p:cViewPr>
  </p:sorterViewPr>
  <p:notesViewPr>
    <p:cSldViewPr snapToGrid="0" snapToObjects="1">
      <p:cViewPr varScale="1">
        <p:scale>
          <a:sx n="74" d="100"/>
          <a:sy n="74" d="100"/>
        </p:scale>
        <p:origin x="-3408" y="5528"/>
      </p:cViewPr>
      <p:guideLst>
        <p:guide orient="horz" pos="3130"/>
        <p:guide pos="2143"/>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003E56-AE3E-4E23-8FAB-7E14AD75A290}"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AU"/>
        </a:p>
      </dgm:t>
    </dgm:pt>
    <dgm:pt modelId="{B72DF9E5-4E3A-4EA4-9D42-EBB3D1FF6A61}">
      <dgm:prSet phldrT="[Text]" custT="1"/>
      <dgm:spPr>
        <a:solidFill>
          <a:schemeClr val="accent6">
            <a:lumMod val="40000"/>
            <a:lumOff val="60000"/>
          </a:schemeClr>
        </a:solidFill>
        <a:ln>
          <a:solidFill>
            <a:schemeClr val="tx2"/>
          </a:solidFill>
        </a:ln>
      </dgm:spPr>
      <dgm:t>
        <a:bodyPr/>
        <a:lstStyle/>
        <a:p>
          <a:r>
            <a:rPr lang="en-AU" sz="1600" dirty="0" smtClean="0"/>
            <a:t>Researching </a:t>
          </a:r>
          <a:endParaRPr lang="en-AU" sz="1600" dirty="0"/>
        </a:p>
      </dgm:t>
    </dgm:pt>
    <dgm:pt modelId="{D6E020A5-2DC9-425B-95F2-8ACBAB4E5EFA}" type="parTrans" cxnId="{295619BA-C833-4C01-AC5F-4BF7AA0747B2}">
      <dgm:prSet/>
      <dgm:spPr/>
      <dgm:t>
        <a:bodyPr/>
        <a:lstStyle/>
        <a:p>
          <a:endParaRPr lang="en-AU"/>
        </a:p>
      </dgm:t>
    </dgm:pt>
    <dgm:pt modelId="{91D79A17-CBE9-4F45-B99E-26B7EB2CC1F7}" type="sibTrans" cxnId="{295619BA-C833-4C01-AC5F-4BF7AA0747B2}">
      <dgm:prSet/>
      <dgm:spPr/>
      <dgm:t>
        <a:bodyPr/>
        <a:lstStyle/>
        <a:p>
          <a:endParaRPr lang="en-AU"/>
        </a:p>
      </dgm:t>
    </dgm:pt>
    <dgm:pt modelId="{0C66CA6D-1B33-46D2-8E81-097FDB534E41}">
      <dgm:prSet phldrT="[Text]" custT="1"/>
      <dgm:spPr>
        <a:solidFill>
          <a:schemeClr val="accent6">
            <a:lumMod val="40000"/>
            <a:lumOff val="60000"/>
          </a:schemeClr>
        </a:solidFill>
        <a:ln>
          <a:solidFill>
            <a:srgbClr val="002060"/>
          </a:solidFill>
        </a:ln>
      </dgm:spPr>
      <dgm:t>
        <a:bodyPr/>
        <a:lstStyle/>
        <a:p>
          <a:r>
            <a:rPr lang="en-AU" sz="1600" dirty="0" smtClean="0">
              <a:solidFill>
                <a:schemeClr val="bg1"/>
              </a:solidFill>
            </a:rPr>
            <a:t>Designing</a:t>
          </a:r>
          <a:r>
            <a:rPr lang="en-AU" sz="1300" dirty="0" smtClean="0">
              <a:solidFill>
                <a:schemeClr val="bg1"/>
              </a:solidFill>
            </a:rPr>
            <a:t> </a:t>
          </a:r>
          <a:endParaRPr lang="en-AU" sz="1300" dirty="0">
            <a:solidFill>
              <a:schemeClr val="bg1"/>
            </a:solidFill>
          </a:endParaRPr>
        </a:p>
      </dgm:t>
    </dgm:pt>
    <dgm:pt modelId="{B70EA656-625A-4C2B-9F3A-8B43B4E2C538}" type="parTrans" cxnId="{604A60AE-0117-477E-A74D-C04CBFC10A96}">
      <dgm:prSet/>
      <dgm:spPr/>
      <dgm:t>
        <a:bodyPr/>
        <a:lstStyle/>
        <a:p>
          <a:endParaRPr lang="en-AU"/>
        </a:p>
      </dgm:t>
    </dgm:pt>
    <dgm:pt modelId="{6E394FFE-4BE6-43C5-8649-4F65213E524C}" type="sibTrans" cxnId="{604A60AE-0117-477E-A74D-C04CBFC10A96}">
      <dgm:prSet/>
      <dgm:spPr/>
      <dgm:t>
        <a:bodyPr/>
        <a:lstStyle/>
        <a:p>
          <a:endParaRPr lang="en-AU"/>
        </a:p>
      </dgm:t>
    </dgm:pt>
    <dgm:pt modelId="{5D30C512-DFF6-46B1-ADD5-0E7E2112A950}">
      <dgm:prSet phldrT="[Text]" custT="1"/>
      <dgm:spPr>
        <a:solidFill>
          <a:schemeClr val="accent6">
            <a:lumMod val="40000"/>
            <a:lumOff val="60000"/>
          </a:schemeClr>
        </a:solidFill>
        <a:ln>
          <a:solidFill>
            <a:schemeClr val="tx2"/>
          </a:solidFill>
        </a:ln>
      </dgm:spPr>
      <dgm:t>
        <a:bodyPr/>
        <a:lstStyle/>
        <a:p>
          <a:r>
            <a:rPr lang="en-AU" sz="1600" dirty="0" smtClean="0"/>
            <a:t>transforming</a:t>
          </a:r>
          <a:endParaRPr lang="en-AU" sz="1600" dirty="0"/>
        </a:p>
      </dgm:t>
    </dgm:pt>
    <dgm:pt modelId="{4DCEE2D9-069D-4BEE-8586-7F1C4285F38D}" type="parTrans" cxnId="{0CBEF6F3-1F11-4877-9357-6B316017E035}">
      <dgm:prSet/>
      <dgm:spPr/>
      <dgm:t>
        <a:bodyPr/>
        <a:lstStyle/>
        <a:p>
          <a:endParaRPr lang="en-AU"/>
        </a:p>
      </dgm:t>
    </dgm:pt>
    <dgm:pt modelId="{1D5969EA-41D2-484C-B66A-9EFB6F0BDD46}" type="sibTrans" cxnId="{0CBEF6F3-1F11-4877-9357-6B316017E035}">
      <dgm:prSet/>
      <dgm:spPr/>
      <dgm:t>
        <a:bodyPr/>
        <a:lstStyle/>
        <a:p>
          <a:endParaRPr lang="en-AU"/>
        </a:p>
      </dgm:t>
    </dgm:pt>
    <dgm:pt modelId="{5DA9C451-0FA4-4BE9-BD20-547B180C4EDA}">
      <dgm:prSet phldrT="[Text]"/>
      <dgm:spPr>
        <a:solidFill>
          <a:schemeClr val="accent6">
            <a:lumMod val="40000"/>
            <a:lumOff val="60000"/>
          </a:schemeClr>
        </a:solidFill>
        <a:ln>
          <a:solidFill>
            <a:schemeClr val="tx2"/>
          </a:solidFill>
        </a:ln>
      </dgm:spPr>
      <dgm:t>
        <a:bodyPr/>
        <a:lstStyle/>
        <a:p>
          <a:r>
            <a:rPr lang="en-AU" dirty="0" smtClean="0"/>
            <a:t>performing</a:t>
          </a:r>
          <a:endParaRPr lang="en-AU" dirty="0"/>
        </a:p>
      </dgm:t>
    </dgm:pt>
    <dgm:pt modelId="{37603025-AE4F-4397-8B98-0354722969D6}" type="parTrans" cxnId="{5868AB03-B3C8-4E4A-B1F3-97391F409F02}">
      <dgm:prSet/>
      <dgm:spPr/>
      <dgm:t>
        <a:bodyPr/>
        <a:lstStyle/>
        <a:p>
          <a:endParaRPr lang="en-AU"/>
        </a:p>
      </dgm:t>
    </dgm:pt>
    <dgm:pt modelId="{DE57E19C-114A-445B-87AA-95653C6A3959}" type="sibTrans" cxnId="{5868AB03-B3C8-4E4A-B1F3-97391F409F02}">
      <dgm:prSet/>
      <dgm:spPr/>
      <dgm:t>
        <a:bodyPr/>
        <a:lstStyle/>
        <a:p>
          <a:endParaRPr lang="en-AU"/>
        </a:p>
      </dgm:t>
    </dgm:pt>
    <dgm:pt modelId="{84875646-9C2C-4DFC-9120-D3E61620CB8C}">
      <dgm:prSet phldrT="[Text]"/>
      <dgm:spPr>
        <a:solidFill>
          <a:schemeClr val="accent6">
            <a:lumMod val="40000"/>
            <a:lumOff val="60000"/>
          </a:schemeClr>
        </a:solidFill>
        <a:ln>
          <a:solidFill>
            <a:schemeClr val="tx2"/>
          </a:solidFill>
        </a:ln>
      </dgm:spPr>
      <dgm:t>
        <a:bodyPr/>
        <a:lstStyle/>
        <a:p>
          <a:r>
            <a:rPr lang="en-AU" dirty="0" smtClean="0"/>
            <a:t>Reflecting </a:t>
          </a:r>
          <a:endParaRPr lang="en-AU" dirty="0"/>
        </a:p>
      </dgm:t>
    </dgm:pt>
    <dgm:pt modelId="{B8BBE7E9-2C92-47D0-9927-5F90D8476C71}" type="parTrans" cxnId="{F06D4BD4-FE6C-4E65-B691-1A8D7E1E28A4}">
      <dgm:prSet/>
      <dgm:spPr/>
      <dgm:t>
        <a:bodyPr/>
        <a:lstStyle/>
        <a:p>
          <a:endParaRPr lang="en-AU"/>
        </a:p>
      </dgm:t>
    </dgm:pt>
    <dgm:pt modelId="{21603734-B93C-4D10-A50C-4F038B68B1CA}" type="sibTrans" cxnId="{F06D4BD4-FE6C-4E65-B691-1A8D7E1E28A4}">
      <dgm:prSet/>
      <dgm:spPr/>
      <dgm:t>
        <a:bodyPr/>
        <a:lstStyle/>
        <a:p>
          <a:endParaRPr lang="en-AU"/>
        </a:p>
      </dgm:t>
    </dgm:pt>
    <dgm:pt modelId="{AB430499-5464-41A0-A2D3-DD3CEB0EACD2}">
      <dgm:prSet custT="1"/>
      <dgm:spPr>
        <a:solidFill>
          <a:schemeClr val="accent6">
            <a:lumMod val="40000"/>
            <a:lumOff val="60000"/>
          </a:schemeClr>
        </a:solidFill>
        <a:ln>
          <a:solidFill>
            <a:schemeClr val="tx2"/>
          </a:solidFill>
        </a:ln>
      </dgm:spPr>
      <dgm:t>
        <a:bodyPr/>
        <a:lstStyle/>
        <a:p>
          <a:r>
            <a:rPr lang="en-AU" sz="1400" dirty="0" smtClean="0"/>
            <a:t>Communicating </a:t>
          </a:r>
        </a:p>
      </dgm:t>
    </dgm:pt>
    <dgm:pt modelId="{F24F8023-838C-452B-A04C-C3A40DE84675}" type="parTrans" cxnId="{CEBCAAED-1A44-4ACD-A747-AC0747EB1EB8}">
      <dgm:prSet/>
      <dgm:spPr/>
      <dgm:t>
        <a:bodyPr/>
        <a:lstStyle/>
        <a:p>
          <a:endParaRPr lang="en-AU"/>
        </a:p>
      </dgm:t>
    </dgm:pt>
    <dgm:pt modelId="{F1071BAB-5EC5-45AA-A6DC-A6B42BEAD694}" type="sibTrans" cxnId="{CEBCAAED-1A44-4ACD-A747-AC0747EB1EB8}">
      <dgm:prSet/>
      <dgm:spPr/>
      <dgm:t>
        <a:bodyPr/>
        <a:lstStyle/>
        <a:p>
          <a:endParaRPr lang="en-AU"/>
        </a:p>
      </dgm:t>
    </dgm:pt>
    <dgm:pt modelId="{5F7A05CC-A8DD-4A61-BDF6-C247E1EFA259}" type="pres">
      <dgm:prSet presAssocID="{31003E56-AE3E-4E23-8FAB-7E14AD75A290}" presName="cycle" presStyleCnt="0">
        <dgm:presLayoutVars>
          <dgm:dir/>
          <dgm:resizeHandles val="exact"/>
        </dgm:presLayoutVars>
      </dgm:prSet>
      <dgm:spPr/>
      <dgm:t>
        <a:bodyPr/>
        <a:lstStyle/>
        <a:p>
          <a:endParaRPr lang="en-AU"/>
        </a:p>
      </dgm:t>
    </dgm:pt>
    <dgm:pt modelId="{3DF91B6D-D6A7-4B2E-8FEE-993137AEA88E}" type="pres">
      <dgm:prSet presAssocID="{B72DF9E5-4E3A-4EA4-9D42-EBB3D1FF6A61}" presName="node" presStyleLbl="node1" presStyleIdx="0" presStyleCnt="6">
        <dgm:presLayoutVars>
          <dgm:bulletEnabled val="1"/>
        </dgm:presLayoutVars>
      </dgm:prSet>
      <dgm:spPr/>
      <dgm:t>
        <a:bodyPr/>
        <a:lstStyle/>
        <a:p>
          <a:endParaRPr lang="en-AU"/>
        </a:p>
      </dgm:t>
    </dgm:pt>
    <dgm:pt modelId="{ACDD9E1D-FF0A-490A-A418-012F807670CC}" type="pres">
      <dgm:prSet presAssocID="{B72DF9E5-4E3A-4EA4-9D42-EBB3D1FF6A61}" presName="spNode" presStyleCnt="0"/>
      <dgm:spPr/>
    </dgm:pt>
    <dgm:pt modelId="{4F9C232E-FCD7-428D-8D58-370790B6F773}" type="pres">
      <dgm:prSet presAssocID="{91D79A17-CBE9-4F45-B99E-26B7EB2CC1F7}" presName="sibTrans" presStyleLbl="sibTrans1D1" presStyleIdx="0" presStyleCnt="6"/>
      <dgm:spPr/>
      <dgm:t>
        <a:bodyPr/>
        <a:lstStyle/>
        <a:p>
          <a:endParaRPr lang="en-AU"/>
        </a:p>
      </dgm:t>
    </dgm:pt>
    <dgm:pt modelId="{98836BD6-C294-4D1A-BD9B-F449C833B49D}" type="pres">
      <dgm:prSet presAssocID="{0C66CA6D-1B33-46D2-8E81-097FDB534E41}" presName="node" presStyleLbl="node1" presStyleIdx="1" presStyleCnt="6">
        <dgm:presLayoutVars>
          <dgm:bulletEnabled val="1"/>
        </dgm:presLayoutVars>
      </dgm:prSet>
      <dgm:spPr/>
      <dgm:t>
        <a:bodyPr/>
        <a:lstStyle/>
        <a:p>
          <a:endParaRPr lang="en-AU"/>
        </a:p>
      </dgm:t>
    </dgm:pt>
    <dgm:pt modelId="{4E83F8E7-998D-4C98-B0C3-EDF44D4B7CF4}" type="pres">
      <dgm:prSet presAssocID="{0C66CA6D-1B33-46D2-8E81-097FDB534E41}" presName="spNode" presStyleCnt="0"/>
      <dgm:spPr/>
    </dgm:pt>
    <dgm:pt modelId="{CBB48E02-5FBA-4FC2-AB19-D4CD5EDAF860}" type="pres">
      <dgm:prSet presAssocID="{6E394FFE-4BE6-43C5-8649-4F65213E524C}" presName="sibTrans" presStyleLbl="sibTrans1D1" presStyleIdx="1" presStyleCnt="6"/>
      <dgm:spPr/>
      <dgm:t>
        <a:bodyPr/>
        <a:lstStyle/>
        <a:p>
          <a:endParaRPr lang="en-AU"/>
        </a:p>
      </dgm:t>
    </dgm:pt>
    <dgm:pt modelId="{A7E17270-0D25-4BEC-A434-0859FE07F52B}" type="pres">
      <dgm:prSet presAssocID="{AB430499-5464-41A0-A2D3-DD3CEB0EACD2}" presName="node" presStyleLbl="node1" presStyleIdx="2" presStyleCnt="6" custScaleX="112284" custRadScaleRad="100712" custRadScaleInc="-11107">
        <dgm:presLayoutVars>
          <dgm:bulletEnabled val="1"/>
        </dgm:presLayoutVars>
      </dgm:prSet>
      <dgm:spPr/>
      <dgm:t>
        <a:bodyPr/>
        <a:lstStyle/>
        <a:p>
          <a:endParaRPr lang="en-AU"/>
        </a:p>
      </dgm:t>
    </dgm:pt>
    <dgm:pt modelId="{8B99D5D3-D153-4207-BD10-509AC1B7EAC1}" type="pres">
      <dgm:prSet presAssocID="{AB430499-5464-41A0-A2D3-DD3CEB0EACD2}" presName="spNode" presStyleCnt="0"/>
      <dgm:spPr/>
    </dgm:pt>
    <dgm:pt modelId="{B5434748-F2E6-459C-ADDC-40DD95947F09}" type="pres">
      <dgm:prSet presAssocID="{F1071BAB-5EC5-45AA-A6DC-A6B42BEAD694}" presName="sibTrans" presStyleLbl="sibTrans1D1" presStyleIdx="2" presStyleCnt="6"/>
      <dgm:spPr/>
      <dgm:t>
        <a:bodyPr/>
        <a:lstStyle/>
        <a:p>
          <a:endParaRPr lang="en-AU"/>
        </a:p>
      </dgm:t>
    </dgm:pt>
    <dgm:pt modelId="{4EBA5B92-FC51-4FDF-B7BE-FBB5E675A749}" type="pres">
      <dgm:prSet presAssocID="{5D30C512-DFF6-46B1-ADD5-0E7E2112A950}" presName="node" presStyleLbl="node1" presStyleIdx="3" presStyleCnt="6">
        <dgm:presLayoutVars>
          <dgm:bulletEnabled val="1"/>
        </dgm:presLayoutVars>
      </dgm:prSet>
      <dgm:spPr/>
      <dgm:t>
        <a:bodyPr/>
        <a:lstStyle/>
        <a:p>
          <a:endParaRPr lang="en-AU"/>
        </a:p>
      </dgm:t>
    </dgm:pt>
    <dgm:pt modelId="{EBFA35A5-7698-4AA7-BCB9-BD732ED14F7A}" type="pres">
      <dgm:prSet presAssocID="{5D30C512-DFF6-46B1-ADD5-0E7E2112A950}" presName="spNode" presStyleCnt="0"/>
      <dgm:spPr/>
    </dgm:pt>
    <dgm:pt modelId="{1AE5FD24-0B13-43CF-A619-5AA0DFF074F0}" type="pres">
      <dgm:prSet presAssocID="{1D5969EA-41D2-484C-B66A-9EFB6F0BDD46}" presName="sibTrans" presStyleLbl="sibTrans1D1" presStyleIdx="3" presStyleCnt="6"/>
      <dgm:spPr/>
      <dgm:t>
        <a:bodyPr/>
        <a:lstStyle/>
        <a:p>
          <a:endParaRPr lang="en-AU"/>
        </a:p>
      </dgm:t>
    </dgm:pt>
    <dgm:pt modelId="{5ACEECC6-16E9-4B96-9164-BC37CF0A11CB}" type="pres">
      <dgm:prSet presAssocID="{5DA9C451-0FA4-4BE9-BD20-547B180C4EDA}" presName="node" presStyleLbl="node1" presStyleIdx="4" presStyleCnt="6">
        <dgm:presLayoutVars>
          <dgm:bulletEnabled val="1"/>
        </dgm:presLayoutVars>
      </dgm:prSet>
      <dgm:spPr/>
      <dgm:t>
        <a:bodyPr/>
        <a:lstStyle/>
        <a:p>
          <a:endParaRPr lang="en-AU"/>
        </a:p>
      </dgm:t>
    </dgm:pt>
    <dgm:pt modelId="{068A79F4-E2CB-4819-8D55-94A553C3FCD4}" type="pres">
      <dgm:prSet presAssocID="{5DA9C451-0FA4-4BE9-BD20-547B180C4EDA}" presName="spNode" presStyleCnt="0"/>
      <dgm:spPr/>
    </dgm:pt>
    <dgm:pt modelId="{B25A8773-2F04-4A08-9A8E-423CCFD98C6E}" type="pres">
      <dgm:prSet presAssocID="{DE57E19C-114A-445B-87AA-95653C6A3959}" presName="sibTrans" presStyleLbl="sibTrans1D1" presStyleIdx="4" presStyleCnt="6"/>
      <dgm:spPr/>
      <dgm:t>
        <a:bodyPr/>
        <a:lstStyle/>
        <a:p>
          <a:endParaRPr lang="en-AU"/>
        </a:p>
      </dgm:t>
    </dgm:pt>
    <dgm:pt modelId="{9B236BF5-B5AB-4F76-9157-D758E8E719D0}" type="pres">
      <dgm:prSet presAssocID="{84875646-9C2C-4DFC-9120-D3E61620CB8C}" presName="node" presStyleLbl="node1" presStyleIdx="5" presStyleCnt="6">
        <dgm:presLayoutVars>
          <dgm:bulletEnabled val="1"/>
        </dgm:presLayoutVars>
      </dgm:prSet>
      <dgm:spPr/>
      <dgm:t>
        <a:bodyPr/>
        <a:lstStyle/>
        <a:p>
          <a:endParaRPr lang="en-AU"/>
        </a:p>
      </dgm:t>
    </dgm:pt>
    <dgm:pt modelId="{AD7B633C-5E00-4B56-AAEA-1F9AF7F4218A}" type="pres">
      <dgm:prSet presAssocID="{84875646-9C2C-4DFC-9120-D3E61620CB8C}" presName="spNode" presStyleCnt="0"/>
      <dgm:spPr/>
    </dgm:pt>
    <dgm:pt modelId="{530F6C59-B922-44E4-B79E-5040018212ED}" type="pres">
      <dgm:prSet presAssocID="{21603734-B93C-4D10-A50C-4F038B68B1CA}" presName="sibTrans" presStyleLbl="sibTrans1D1" presStyleIdx="5" presStyleCnt="6"/>
      <dgm:spPr/>
      <dgm:t>
        <a:bodyPr/>
        <a:lstStyle/>
        <a:p>
          <a:endParaRPr lang="en-AU"/>
        </a:p>
      </dgm:t>
    </dgm:pt>
  </dgm:ptLst>
  <dgm:cxnLst>
    <dgm:cxn modelId="{0CBEF6F3-1F11-4877-9357-6B316017E035}" srcId="{31003E56-AE3E-4E23-8FAB-7E14AD75A290}" destId="{5D30C512-DFF6-46B1-ADD5-0E7E2112A950}" srcOrd="3" destOrd="0" parTransId="{4DCEE2D9-069D-4BEE-8586-7F1C4285F38D}" sibTransId="{1D5969EA-41D2-484C-B66A-9EFB6F0BDD46}"/>
    <dgm:cxn modelId="{ABE95E7E-67AA-4569-8E52-F0417D858246}" type="presOf" srcId="{5D30C512-DFF6-46B1-ADD5-0E7E2112A950}" destId="{4EBA5B92-FC51-4FDF-B7BE-FBB5E675A749}" srcOrd="0" destOrd="0" presId="urn:microsoft.com/office/officeart/2005/8/layout/cycle6"/>
    <dgm:cxn modelId="{213F344C-A65B-4FA0-9BD1-C8E1E306DB0F}" type="presOf" srcId="{1D5969EA-41D2-484C-B66A-9EFB6F0BDD46}" destId="{1AE5FD24-0B13-43CF-A619-5AA0DFF074F0}" srcOrd="0" destOrd="0" presId="urn:microsoft.com/office/officeart/2005/8/layout/cycle6"/>
    <dgm:cxn modelId="{CEBCAAED-1A44-4ACD-A747-AC0747EB1EB8}" srcId="{31003E56-AE3E-4E23-8FAB-7E14AD75A290}" destId="{AB430499-5464-41A0-A2D3-DD3CEB0EACD2}" srcOrd="2" destOrd="0" parTransId="{F24F8023-838C-452B-A04C-C3A40DE84675}" sibTransId="{F1071BAB-5EC5-45AA-A6DC-A6B42BEAD694}"/>
    <dgm:cxn modelId="{2844E710-1450-4A1A-96FA-995659A59EA1}" type="presOf" srcId="{0C66CA6D-1B33-46D2-8E81-097FDB534E41}" destId="{98836BD6-C294-4D1A-BD9B-F449C833B49D}" srcOrd="0" destOrd="0" presId="urn:microsoft.com/office/officeart/2005/8/layout/cycle6"/>
    <dgm:cxn modelId="{93279E30-7288-4466-A4D2-472972379C47}" type="presOf" srcId="{91D79A17-CBE9-4F45-B99E-26B7EB2CC1F7}" destId="{4F9C232E-FCD7-428D-8D58-370790B6F773}" srcOrd="0" destOrd="0" presId="urn:microsoft.com/office/officeart/2005/8/layout/cycle6"/>
    <dgm:cxn modelId="{1A1AE737-31E6-4B06-9832-0BAE3BBCA566}" type="presOf" srcId="{6E394FFE-4BE6-43C5-8649-4F65213E524C}" destId="{CBB48E02-5FBA-4FC2-AB19-D4CD5EDAF860}" srcOrd="0" destOrd="0" presId="urn:microsoft.com/office/officeart/2005/8/layout/cycle6"/>
    <dgm:cxn modelId="{FDB65DA6-D346-47B7-897E-DF573F60D048}" type="presOf" srcId="{DE57E19C-114A-445B-87AA-95653C6A3959}" destId="{B25A8773-2F04-4A08-9A8E-423CCFD98C6E}" srcOrd="0" destOrd="0" presId="urn:microsoft.com/office/officeart/2005/8/layout/cycle6"/>
    <dgm:cxn modelId="{295619BA-C833-4C01-AC5F-4BF7AA0747B2}" srcId="{31003E56-AE3E-4E23-8FAB-7E14AD75A290}" destId="{B72DF9E5-4E3A-4EA4-9D42-EBB3D1FF6A61}" srcOrd="0" destOrd="0" parTransId="{D6E020A5-2DC9-425B-95F2-8ACBAB4E5EFA}" sibTransId="{91D79A17-CBE9-4F45-B99E-26B7EB2CC1F7}"/>
    <dgm:cxn modelId="{9149F461-BF4F-4DFE-86C5-03B50EABA93C}" type="presOf" srcId="{84875646-9C2C-4DFC-9120-D3E61620CB8C}" destId="{9B236BF5-B5AB-4F76-9157-D758E8E719D0}" srcOrd="0" destOrd="0" presId="urn:microsoft.com/office/officeart/2005/8/layout/cycle6"/>
    <dgm:cxn modelId="{7A478B24-D8A5-41C6-888E-3F48865A088B}" type="presOf" srcId="{AB430499-5464-41A0-A2D3-DD3CEB0EACD2}" destId="{A7E17270-0D25-4BEC-A434-0859FE07F52B}" srcOrd="0" destOrd="0" presId="urn:microsoft.com/office/officeart/2005/8/layout/cycle6"/>
    <dgm:cxn modelId="{604A60AE-0117-477E-A74D-C04CBFC10A96}" srcId="{31003E56-AE3E-4E23-8FAB-7E14AD75A290}" destId="{0C66CA6D-1B33-46D2-8E81-097FDB534E41}" srcOrd="1" destOrd="0" parTransId="{B70EA656-625A-4C2B-9F3A-8B43B4E2C538}" sibTransId="{6E394FFE-4BE6-43C5-8649-4F65213E524C}"/>
    <dgm:cxn modelId="{27D74B49-1428-4B48-9AC5-1A911502EC48}" type="presOf" srcId="{5DA9C451-0FA4-4BE9-BD20-547B180C4EDA}" destId="{5ACEECC6-16E9-4B96-9164-BC37CF0A11CB}" srcOrd="0" destOrd="0" presId="urn:microsoft.com/office/officeart/2005/8/layout/cycle6"/>
    <dgm:cxn modelId="{E1576C62-4EC7-437A-AA44-79C91E636C33}" type="presOf" srcId="{F1071BAB-5EC5-45AA-A6DC-A6B42BEAD694}" destId="{B5434748-F2E6-459C-ADDC-40DD95947F09}" srcOrd="0" destOrd="0" presId="urn:microsoft.com/office/officeart/2005/8/layout/cycle6"/>
    <dgm:cxn modelId="{5868AB03-B3C8-4E4A-B1F3-97391F409F02}" srcId="{31003E56-AE3E-4E23-8FAB-7E14AD75A290}" destId="{5DA9C451-0FA4-4BE9-BD20-547B180C4EDA}" srcOrd="4" destOrd="0" parTransId="{37603025-AE4F-4397-8B98-0354722969D6}" sibTransId="{DE57E19C-114A-445B-87AA-95653C6A3959}"/>
    <dgm:cxn modelId="{2C8ACB68-AF86-46E8-8B75-C6DD56ACE48A}" type="presOf" srcId="{B72DF9E5-4E3A-4EA4-9D42-EBB3D1FF6A61}" destId="{3DF91B6D-D6A7-4B2E-8FEE-993137AEA88E}" srcOrd="0" destOrd="0" presId="urn:microsoft.com/office/officeart/2005/8/layout/cycle6"/>
    <dgm:cxn modelId="{34B82D71-49C4-4BCF-96D3-A21FF3CBEE2B}" type="presOf" srcId="{31003E56-AE3E-4E23-8FAB-7E14AD75A290}" destId="{5F7A05CC-A8DD-4A61-BDF6-C247E1EFA259}" srcOrd="0" destOrd="0" presId="urn:microsoft.com/office/officeart/2005/8/layout/cycle6"/>
    <dgm:cxn modelId="{35569AF4-C84F-4213-A815-1AE66CDB7CF6}" type="presOf" srcId="{21603734-B93C-4D10-A50C-4F038B68B1CA}" destId="{530F6C59-B922-44E4-B79E-5040018212ED}" srcOrd="0" destOrd="0" presId="urn:microsoft.com/office/officeart/2005/8/layout/cycle6"/>
    <dgm:cxn modelId="{F06D4BD4-FE6C-4E65-B691-1A8D7E1E28A4}" srcId="{31003E56-AE3E-4E23-8FAB-7E14AD75A290}" destId="{84875646-9C2C-4DFC-9120-D3E61620CB8C}" srcOrd="5" destOrd="0" parTransId="{B8BBE7E9-2C92-47D0-9927-5F90D8476C71}" sibTransId="{21603734-B93C-4D10-A50C-4F038B68B1CA}"/>
    <dgm:cxn modelId="{30563AA3-5EF0-4E04-BD13-64534090DADB}" type="presParOf" srcId="{5F7A05CC-A8DD-4A61-BDF6-C247E1EFA259}" destId="{3DF91B6D-D6A7-4B2E-8FEE-993137AEA88E}" srcOrd="0" destOrd="0" presId="urn:microsoft.com/office/officeart/2005/8/layout/cycle6"/>
    <dgm:cxn modelId="{A21D4002-F5A2-4D92-B2D8-76DDA898EB03}" type="presParOf" srcId="{5F7A05CC-A8DD-4A61-BDF6-C247E1EFA259}" destId="{ACDD9E1D-FF0A-490A-A418-012F807670CC}" srcOrd="1" destOrd="0" presId="urn:microsoft.com/office/officeart/2005/8/layout/cycle6"/>
    <dgm:cxn modelId="{950BE5B2-0576-4803-8ADC-7563D69E65A4}" type="presParOf" srcId="{5F7A05CC-A8DD-4A61-BDF6-C247E1EFA259}" destId="{4F9C232E-FCD7-428D-8D58-370790B6F773}" srcOrd="2" destOrd="0" presId="urn:microsoft.com/office/officeart/2005/8/layout/cycle6"/>
    <dgm:cxn modelId="{8E958A8E-6DFF-4EBD-9C11-642D243CE11C}" type="presParOf" srcId="{5F7A05CC-A8DD-4A61-BDF6-C247E1EFA259}" destId="{98836BD6-C294-4D1A-BD9B-F449C833B49D}" srcOrd="3" destOrd="0" presId="urn:microsoft.com/office/officeart/2005/8/layout/cycle6"/>
    <dgm:cxn modelId="{B997B638-E910-4151-AD48-B7F506C508E5}" type="presParOf" srcId="{5F7A05CC-A8DD-4A61-BDF6-C247E1EFA259}" destId="{4E83F8E7-998D-4C98-B0C3-EDF44D4B7CF4}" srcOrd="4" destOrd="0" presId="urn:microsoft.com/office/officeart/2005/8/layout/cycle6"/>
    <dgm:cxn modelId="{FF568955-F98A-4A0E-9E01-F84708B1AB4E}" type="presParOf" srcId="{5F7A05CC-A8DD-4A61-BDF6-C247E1EFA259}" destId="{CBB48E02-5FBA-4FC2-AB19-D4CD5EDAF860}" srcOrd="5" destOrd="0" presId="urn:microsoft.com/office/officeart/2005/8/layout/cycle6"/>
    <dgm:cxn modelId="{15E5F3B2-9E65-4000-9E0F-08A01D170D97}" type="presParOf" srcId="{5F7A05CC-A8DD-4A61-BDF6-C247E1EFA259}" destId="{A7E17270-0D25-4BEC-A434-0859FE07F52B}" srcOrd="6" destOrd="0" presId="urn:microsoft.com/office/officeart/2005/8/layout/cycle6"/>
    <dgm:cxn modelId="{3465D3BB-97F9-4A7C-AA79-99A26AB9B312}" type="presParOf" srcId="{5F7A05CC-A8DD-4A61-BDF6-C247E1EFA259}" destId="{8B99D5D3-D153-4207-BD10-509AC1B7EAC1}" srcOrd="7" destOrd="0" presId="urn:microsoft.com/office/officeart/2005/8/layout/cycle6"/>
    <dgm:cxn modelId="{862481C5-24F3-42F1-BCB6-B9679F5F4CFD}" type="presParOf" srcId="{5F7A05CC-A8DD-4A61-BDF6-C247E1EFA259}" destId="{B5434748-F2E6-459C-ADDC-40DD95947F09}" srcOrd="8" destOrd="0" presId="urn:microsoft.com/office/officeart/2005/8/layout/cycle6"/>
    <dgm:cxn modelId="{222D8424-5272-4BA8-AAE4-48D38CBCA6C3}" type="presParOf" srcId="{5F7A05CC-A8DD-4A61-BDF6-C247E1EFA259}" destId="{4EBA5B92-FC51-4FDF-B7BE-FBB5E675A749}" srcOrd="9" destOrd="0" presId="urn:microsoft.com/office/officeart/2005/8/layout/cycle6"/>
    <dgm:cxn modelId="{DCB48977-D207-4E51-BB75-0BD285FA61F7}" type="presParOf" srcId="{5F7A05CC-A8DD-4A61-BDF6-C247E1EFA259}" destId="{EBFA35A5-7698-4AA7-BCB9-BD732ED14F7A}" srcOrd="10" destOrd="0" presId="urn:microsoft.com/office/officeart/2005/8/layout/cycle6"/>
    <dgm:cxn modelId="{BED8F45D-D762-41F2-BF4C-34AFCC77CB3D}" type="presParOf" srcId="{5F7A05CC-A8DD-4A61-BDF6-C247E1EFA259}" destId="{1AE5FD24-0B13-43CF-A619-5AA0DFF074F0}" srcOrd="11" destOrd="0" presId="urn:microsoft.com/office/officeart/2005/8/layout/cycle6"/>
    <dgm:cxn modelId="{15C81A83-2A91-471B-A0A5-F5E5FE96C342}" type="presParOf" srcId="{5F7A05CC-A8DD-4A61-BDF6-C247E1EFA259}" destId="{5ACEECC6-16E9-4B96-9164-BC37CF0A11CB}" srcOrd="12" destOrd="0" presId="urn:microsoft.com/office/officeart/2005/8/layout/cycle6"/>
    <dgm:cxn modelId="{78DE18FC-82E9-4EEE-9305-B7E31FEE38F3}" type="presParOf" srcId="{5F7A05CC-A8DD-4A61-BDF6-C247E1EFA259}" destId="{068A79F4-E2CB-4819-8D55-94A553C3FCD4}" srcOrd="13" destOrd="0" presId="urn:microsoft.com/office/officeart/2005/8/layout/cycle6"/>
    <dgm:cxn modelId="{7CC985FA-9373-46E1-85AE-39B6309E717E}" type="presParOf" srcId="{5F7A05CC-A8DD-4A61-BDF6-C247E1EFA259}" destId="{B25A8773-2F04-4A08-9A8E-423CCFD98C6E}" srcOrd="14" destOrd="0" presId="urn:microsoft.com/office/officeart/2005/8/layout/cycle6"/>
    <dgm:cxn modelId="{9FD61814-B21B-4EC7-B8BC-812718F229CB}" type="presParOf" srcId="{5F7A05CC-A8DD-4A61-BDF6-C247E1EFA259}" destId="{9B236BF5-B5AB-4F76-9157-D758E8E719D0}" srcOrd="15" destOrd="0" presId="urn:microsoft.com/office/officeart/2005/8/layout/cycle6"/>
    <dgm:cxn modelId="{F66375C6-A7C3-4952-B657-915D07F97C3D}" type="presParOf" srcId="{5F7A05CC-A8DD-4A61-BDF6-C247E1EFA259}" destId="{AD7B633C-5E00-4B56-AAEA-1F9AF7F4218A}" srcOrd="16" destOrd="0" presId="urn:microsoft.com/office/officeart/2005/8/layout/cycle6"/>
    <dgm:cxn modelId="{7BFCFF23-9949-49C6-BA40-48B5F6451DDF}" type="presParOf" srcId="{5F7A05CC-A8DD-4A61-BDF6-C247E1EFA259}" destId="{530F6C59-B922-44E4-B79E-5040018212ED}" srcOrd="17" destOrd="0" presId="urn:microsoft.com/office/officeart/2005/8/layout/cycle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3"/>
            <a:ext cx="2949786" cy="496967"/>
          </a:xfrm>
          <a:prstGeom prst="rect">
            <a:avLst/>
          </a:prstGeom>
        </p:spPr>
        <p:txBody>
          <a:bodyPr vert="horz" lIns="91431" tIns="45715" rIns="91431" bIns="45715" rtlCol="0"/>
          <a:lstStyle>
            <a:lvl1pPr algn="l">
              <a:defRPr sz="1200"/>
            </a:lvl1pPr>
          </a:lstStyle>
          <a:p>
            <a:endParaRPr lang="en-AU"/>
          </a:p>
        </p:txBody>
      </p:sp>
      <p:sp>
        <p:nvSpPr>
          <p:cNvPr id="3" name="Date Placeholder 2"/>
          <p:cNvSpPr>
            <a:spLocks noGrp="1"/>
          </p:cNvSpPr>
          <p:nvPr>
            <p:ph type="dt" sz="quarter" idx="1"/>
          </p:nvPr>
        </p:nvSpPr>
        <p:spPr>
          <a:xfrm>
            <a:off x="3855840" y="3"/>
            <a:ext cx="2949786" cy="496967"/>
          </a:xfrm>
          <a:prstGeom prst="rect">
            <a:avLst/>
          </a:prstGeom>
        </p:spPr>
        <p:txBody>
          <a:bodyPr vert="horz" lIns="91431" tIns="45715" rIns="91431" bIns="45715" rtlCol="0"/>
          <a:lstStyle>
            <a:lvl1pPr algn="r">
              <a:defRPr sz="1200"/>
            </a:lvl1pPr>
          </a:lstStyle>
          <a:p>
            <a:fld id="{FD02DB72-44B3-456A-8219-727D22B09220}" type="datetimeFigureOut">
              <a:rPr lang="en-US" smtClean="0"/>
              <a:pPr/>
              <a:t>11/30/2011</a:t>
            </a:fld>
            <a:endParaRPr lang="en-AU"/>
          </a:p>
        </p:txBody>
      </p:sp>
      <p:sp>
        <p:nvSpPr>
          <p:cNvPr id="4" name="Footer Placeholder 3"/>
          <p:cNvSpPr>
            <a:spLocks noGrp="1"/>
          </p:cNvSpPr>
          <p:nvPr>
            <p:ph type="ftr" sz="quarter" idx="2"/>
          </p:nvPr>
        </p:nvSpPr>
        <p:spPr>
          <a:xfrm>
            <a:off x="3" y="9440650"/>
            <a:ext cx="2949786" cy="496967"/>
          </a:xfrm>
          <a:prstGeom prst="rect">
            <a:avLst/>
          </a:prstGeom>
        </p:spPr>
        <p:txBody>
          <a:bodyPr vert="horz" lIns="91431" tIns="45715" rIns="91431" bIns="45715" rtlCol="0" anchor="b"/>
          <a:lstStyle>
            <a:lvl1pPr algn="l">
              <a:defRPr sz="1200"/>
            </a:lvl1pPr>
          </a:lstStyle>
          <a:p>
            <a:endParaRPr lang="en-AU"/>
          </a:p>
        </p:txBody>
      </p:sp>
      <p:sp>
        <p:nvSpPr>
          <p:cNvPr id="5" name="Slide Number Placeholder 4"/>
          <p:cNvSpPr>
            <a:spLocks noGrp="1"/>
          </p:cNvSpPr>
          <p:nvPr>
            <p:ph type="sldNum" sz="quarter" idx="3"/>
          </p:nvPr>
        </p:nvSpPr>
        <p:spPr>
          <a:xfrm>
            <a:off x="3855840" y="9440650"/>
            <a:ext cx="2949786" cy="496967"/>
          </a:xfrm>
          <a:prstGeom prst="rect">
            <a:avLst/>
          </a:prstGeom>
        </p:spPr>
        <p:txBody>
          <a:bodyPr vert="horz" lIns="91431" tIns="45715" rIns="91431" bIns="45715" rtlCol="0" anchor="b"/>
          <a:lstStyle>
            <a:lvl1pPr algn="r">
              <a:defRPr sz="1200"/>
            </a:lvl1pPr>
          </a:lstStyle>
          <a:p>
            <a:fld id="{90DDCA72-9B21-4FD6-BCE6-B42EE72B266F}" type="slidenum">
              <a:rPr lang="en-AU" smtClean="0"/>
              <a:pPr/>
              <a:t>‹#›</a:t>
            </a:fld>
            <a:endParaRPr lang="en-AU"/>
          </a:p>
        </p:txBody>
      </p:sp>
    </p:spTree>
    <p:extLst>
      <p:ext uri="{BB962C8B-B14F-4D97-AF65-F5344CB8AC3E}">
        <p14:creationId xmlns:p14="http://schemas.microsoft.com/office/powerpoint/2010/main" xmlns="" val="46232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3"/>
            <a:ext cx="2949786" cy="496967"/>
          </a:xfrm>
          <a:prstGeom prst="rect">
            <a:avLst/>
          </a:prstGeom>
        </p:spPr>
        <p:txBody>
          <a:bodyPr vert="horz" lIns="91431" tIns="45715" rIns="91431" bIns="45715" rtlCol="0"/>
          <a:lstStyle>
            <a:lvl1pPr algn="l">
              <a:defRPr sz="1200"/>
            </a:lvl1pPr>
          </a:lstStyle>
          <a:p>
            <a:endParaRPr lang="en-AU"/>
          </a:p>
        </p:txBody>
      </p:sp>
      <p:sp>
        <p:nvSpPr>
          <p:cNvPr id="3" name="Date Placeholder 2"/>
          <p:cNvSpPr>
            <a:spLocks noGrp="1"/>
          </p:cNvSpPr>
          <p:nvPr>
            <p:ph type="dt" idx="1"/>
          </p:nvPr>
        </p:nvSpPr>
        <p:spPr>
          <a:xfrm>
            <a:off x="3855840" y="3"/>
            <a:ext cx="2949786" cy="496967"/>
          </a:xfrm>
          <a:prstGeom prst="rect">
            <a:avLst/>
          </a:prstGeom>
        </p:spPr>
        <p:txBody>
          <a:bodyPr vert="horz" lIns="91431" tIns="45715" rIns="91431" bIns="45715" rtlCol="0"/>
          <a:lstStyle>
            <a:lvl1pPr algn="r">
              <a:defRPr sz="1200"/>
            </a:lvl1pPr>
          </a:lstStyle>
          <a:p>
            <a:fld id="{0664FD4B-E4C3-4105-BAA6-B23105A94DCB}" type="datetimeFigureOut">
              <a:rPr lang="en-US" smtClean="0"/>
              <a:pPr/>
              <a:t>11/30/2011</a:t>
            </a:fld>
            <a:endParaRPr lang="en-AU"/>
          </a:p>
        </p:txBody>
      </p:sp>
      <p:sp>
        <p:nvSpPr>
          <p:cNvPr id="4" name="Slide Image Placeholder 3"/>
          <p:cNvSpPr>
            <a:spLocks noGrp="1" noRot="1" noChangeAspect="1"/>
          </p:cNvSpPr>
          <p:nvPr>
            <p:ph type="sldImg" idx="2"/>
          </p:nvPr>
        </p:nvSpPr>
        <p:spPr>
          <a:xfrm>
            <a:off x="920750" y="746125"/>
            <a:ext cx="4967288" cy="3725863"/>
          </a:xfrm>
          <a:prstGeom prst="rect">
            <a:avLst/>
          </a:prstGeom>
          <a:noFill/>
          <a:ln w="12700">
            <a:solidFill>
              <a:prstClr val="black"/>
            </a:solidFill>
          </a:ln>
        </p:spPr>
        <p:txBody>
          <a:bodyPr vert="horz" lIns="91431" tIns="45715" rIns="91431" bIns="45715" rtlCol="0" anchor="ctr"/>
          <a:lstStyle/>
          <a:p>
            <a:endParaRPr lang="en-AU"/>
          </a:p>
        </p:txBody>
      </p:sp>
      <p:sp>
        <p:nvSpPr>
          <p:cNvPr id="5" name="Notes Placeholder 4"/>
          <p:cNvSpPr>
            <a:spLocks noGrp="1"/>
          </p:cNvSpPr>
          <p:nvPr>
            <p:ph type="body" sz="quarter" idx="3"/>
          </p:nvPr>
        </p:nvSpPr>
        <p:spPr>
          <a:xfrm>
            <a:off x="680721" y="4721186"/>
            <a:ext cx="5445760" cy="4472702"/>
          </a:xfrm>
          <a:prstGeom prst="rect">
            <a:avLst/>
          </a:prstGeom>
        </p:spPr>
        <p:txBody>
          <a:bodyPr vert="horz" lIns="91431" tIns="45715" rIns="91431" bIns="4571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3" y="9440650"/>
            <a:ext cx="2949786" cy="496967"/>
          </a:xfrm>
          <a:prstGeom prst="rect">
            <a:avLst/>
          </a:prstGeom>
        </p:spPr>
        <p:txBody>
          <a:bodyPr vert="horz" lIns="91431" tIns="45715" rIns="91431" bIns="45715" rtlCol="0" anchor="b"/>
          <a:lstStyle>
            <a:lvl1pPr algn="l">
              <a:defRPr sz="1200"/>
            </a:lvl1pPr>
          </a:lstStyle>
          <a:p>
            <a:endParaRPr lang="en-AU"/>
          </a:p>
        </p:txBody>
      </p:sp>
      <p:sp>
        <p:nvSpPr>
          <p:cNvPr id="7" name="Slide Number Placeholder 6"/>
          <p:cNvSpPr>
            <a:spLocks noGrp="1"/>
          </p:cNvSpPr>
          <p:nvPr>
            <p:ph type="sldNum" sz="quarter" idx="5"/>
          </p:nvPr>
        </p:nvSpPr>
        <p:spPr>
          <a:xfrm>
            <a:off x="3855840" y="9440650"/>
            <a:ext cx="2949786" cy="496967"/>
          </a:xfrm>
          <a:prstGeom prst="rect">
            <a:avLst/>
          </a:prstGeom>
        </p:spPr>
        <p:txBody>
          <a:bodyPr vert="horz" lIns="91431" tIns="45715" rIns="91431" bIns="45715" rtlCol="0" anchor="b"/>
          <a:lstStyle>
            <a:lvl1pPr algn="r">
              <a:defRPr sz="1200"/>
            </a:lvl1pPr>
          </a:lstStyle>
          <a:p>
            <a:fld id="{636B7F96-1C06-4C83-BC52-B24C62083532}" type="slidenum">
              <a:rPr lang="en-AU" smtClean="0"/>
              <a:pPr/>
              <a:t>‹#›</a:t>
            </a:fld>
            <a:endParaRPr lang="en-AU"/>
          </a:p>
        </p:txBody>
      </p:sp>
    </p:spTree>
    <p:extLst>
      <p:ext uri="{BB962C8B-B14F-4D97-AF65-F5344CB8AC3E}">
        <p14:creationId xmlns:p14="http://schemas.microsoft.com/office/powerpoint/2010/main" xmlns="" val="3823287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916AEAC4-8555-4377-BC16-7455BF6C24FA}" type="slidenum">
              <a:rPr lang="en-AU" smtClean="0"/>
              <a:pPr/>
              <a:t>1</a:t>
            </a:fld>
            <a:endParaRPr lang="en-AU"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10</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12</a:t>
            </a:fld>
            <a:endParaRPr lang="en-AU"/>
          </a:p>
        </p:txBody>
      </p:sp>
    </p:spTree>
    <p:extLst>
      <p:ext uri="{BB962C8B-B14F-4D97-AF65-F5344CB8AC3E}">
        <p14:creationId xmlns:p14="http://schemas.microsoft.com/office/powerpoint/2010/main" xmlns="" val="33750928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15</a:t>
            </a:fld>
            <a:endParaRPr lang="en-A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16</a:t>
            </a:fld>
            <a:endParaRPr lang="en-A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18</a:t>
            </a:fld>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19</a:t>
            </a:fld>
            <a:endParaRPr lang="en-A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20</a:t>
            </a:fld>
            <a:endParaRPr lang="en-A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23</a:t>
            </a:fld>
            <a:endParaRPr lang="en-A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24</a:t>
            </a:fld>
            <a:endParaRPr lang="en-A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25</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2</a:t>
            </a:fld>
            <a:endParaRPr lang="en-A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EC23A9A6-CB5F-4A07-B780-3D8BE435D18D}" type="slidenum">
              <a:rPr lang="en-AU" smtClean="0"/>
              <a:pPr/>
              <a:t>31</a:t>
            </a:fld>
            <a:endParaRPr lang="en-A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EC23A9A6-CB5F-4A07-B780-3D8BE435D18D}" type="slidenum">
              <a:rPr lang="en-AU" smtClean="0"/>
              <a:pPr/>
              <a:t>33</a:t>
            </a:fld>
            <a:endParaRPr lang="en-A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37</a:t>
            </a:fld>
            <a:endParaRPr lang="en-A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42</a:t>
            </a:fld>
            <a:endParaRPr lang="en-A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46</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3</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4</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5</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6</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7</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8</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636B7F96-1C06-4C83-BC52-B24C62083532}" type="slidenum">
              <a:rPr lang="en-AU" smtClean="0"/>
              <a:pPr/>
              <a:t>9</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gradFill flip="none" rotWithShape="1">
            <a:gsLst>
              <a:gs pos="88000">
                <a:schemeClr val="accent4">
                  <a:lumMod val="75000"/>
                </a:schemeClr>
              </a:gs>
              <a:gs pos="0">
                <a:srgbClr val="FFFFFF"/>
              </a:gs>
              <a:gs pos="34000">
                <a:schemeClr val="accent4">
                  <a:lumMod val="50000"/>
                  <a:alpha val="52000"/>
                </a:schemeClr>
              </a:gs>
            </a:gsLst>
            <a:path path="rect">
              <a:fillToRect l="100000" t="100000"/>
            </a:path>
            <a:tileRect r="-100000" b="-100000"/>
          </a:gradFill>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11/30/2011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11/30/2011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11/30/2011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4" name="Text Placeholder 3"/>
          <p:cNvSpPr>
            <a:spLocks noGrp="1"/>
          </p:cNvSpPr>
          <p:nvPr>
            <p:ph type="body" sz="quarter" idx="10"/>
          </p:nvPr>
        </p:nvSpPr>
        <p:spPr>
          <a:xfrm>
            <a:off x="0" y="1371600"/>
            <a:ext cx="9144000" cy="5486400"/>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Tree>
    <p:extLst>
      <p:ext uri="{BB962C8B-B14F-4D97-AF65-F5344CB8AC3E}">
        <p14:creationId xmlns:p14="http://schemas.microsoft.com/office/powerpoint/2010/main" xmlns="" val="4111877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9144000" cy="1417638"/>
          </a:xfrm>
        </p:spPr>
        <p:txBody>
          <a:bodyPr/>
          <a:lstStyle>
            <a:lvl1pPr>
              <a:defRPr sz="2800" b="1" baseline="0"/>
            </a:lvl1pPr>
          </a:lstStyle>
          <a:p>
            <a:r>
              <a:rPr lang="en-US" dirty="0" smtClean="0"/>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0" y="1371600"/>
            <a:ext cx="9144000" cy="5486400"/>
          </a:xfrm>
          <a:solidFill>
            <a:srgbClr val="FFFFFF"/>
          </a:solidFill>
        </p:spPr>
        <p:txBody>
          <a:bodyPr/>
          <a:lstStyle>
            <a:lvl1pPr marL="722313" indent="-342900">
              <a:defRPr/>
            </a:lvl1pPr>
            <a:lvl2pPr marL="1069975" indent="-285750">
              <a:defRPr/>
            </a:lvl2pPr>
            <a:lvl3pPr marL="1435100" indent="-228600">
              <a:defRPr/>
            </a:lvl3pPr>
            <a:lvl4pPr marL="1962150" indent="-228600">
              <a:defRPr/>
            </a:lvl4pPr>
            <a:lvl5pPr marL="2333625" indent="-228600">
              <a:tabLst>
                <a:tab pos="2328863" algn="l"/>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381000" y="6492875"/>
            <a:ext cx="2133600" cy="365125"/>
          </a:xfrm>
          <a:prstGeom prst="rect">
            <a:avLst/>
          </a:prstGeom>
        </p:spPr>
        <p:txBody>
          <a:bodyPr/>
          <a:lstStyle/>
          <a:p>
            <a:fld id="{1D8BD707-D9CF-40AE-B4C6-C98DA3205C09}" type="datetimeFigureOut">
              <a:rPr lang="en-US" smtClean="0"/>
              <a:pPr/>
              <a:t>11/30/2011</a:t>
            </a:fld>
            <a:endParaRPr lang="en-US"/>
          </a:p>
        </p:txBody>
      </p:sp>
      <p:sp>
        <p:nvSpPr>
          <p:cNvPr id="5" name="Footer Placeholder 4"/>
          <p:cNvSpPr>
            <a:spLocks noGrp="1"/>
          </p:cNvSpPr>
          <p:nvPr>
            <p:ph type="ftr" sz="quarter" idx="11"/>
          </p:nvPr>
        </p:nvSpPr>
        <p:spPr>
          <a:xfrm>
            <a:off x="3124200" y="6492875"/>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492875"/>
            <a:ext cx="2133600" cy="365125"/>
          </a:xfrm>
          <a:prstGeom prst="rect">
            <a:avLst/>
          </a:prstGeo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11/30/2011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800" baseline="0"/>
            </a:lvl1pPr>
          </a:lstStyle>
          <a:p>
            <a:endParaRPr lang="en-US" dirty="0"/>
          </a:p>
        </p:txBody>
      </p:sp>
      <p:sp>
        <p:nvSpPr>
          <p:cNvPr id="3" name="Content Placeholder 2"/>
          <p:cNvSpPr>
            <a:spLocks noGrp="1"/>
          </p:cNvSpPr>
          <p:nvPr>
            <p:ph sz="half" idx="1"/>
          </p:nvPr>
        </p:nvSpPr>
        <p:spPr>
          <a:xfrm>
            <a:off x="0" y="1371600"/>
            <a:ext cx="4572000" cy="5486400"/>
          </a:xfrm>
          <a:solidFill>
            <a:schemeClr val="bg1"/>
          </a:solidFill>
        </p:spPr>
        <p:txBody>
          <a:bodyPr/>
          <a:lstStyle>
            <a:lvl1pPr>
              <a:buClr>
                <a:srgbClr val="800000"/>
              </a:buClr>
              <a:defRPr sz="2800">
                <a:solidFill>
                  <a:schemeClr val="accent5">
                    <a:lumMod val="50000"/>
                  </a:schemeClr>
                </a:solidFill>
              </a:defRPr>
            </a:lvl1pPr>
            <a:lvl2pPr>
              <a:buClr>
                <a:srgbClr val="800000"/>
              </a:buClr>
              <a:defRPr sz="2400">
                <a:solidFill>
                  <a:schemeClr val="accent5">
                    <a:lumMod val="50000"/>
                  </a:schemeClr>
                </a:solidFill>
              </a:defRPr>
            </a:lvl2pPr>
            <a:lvl3pPr>
              <a:buClr>
                <a:srgbClr val="800000"/>
              </a:buClr>
              <a:defRPr sz="2000">
                <a:solidFill>
                  <a:schemeClr val="accent5">
                    <a:lumMod val="50000"/>
                  </a:schemeClr>
                </a:solidFill>
              </a:defRPr>
            </a:lvl3pPr>
            <a:lvl4pPr>
              <a:buClr>
                <a:srgbClr val="800000"/>
              </a:buClr>
              <a:defRPr sz="1800">
                <a:solidFill>
                  <a:schemeClr val="accent5">
                    <a:lumMod val="50000"/>
                  </a:schemeClr>
                </a:solidFill>
              </a:defRPr>
            </a:lvl4pPr>
            <a:lvl5pPr>
              <a:buClr>
                <a:srgbClr val="800000"/>
              </a:buClr>
              <a:defRPr sz="1800">
                <a:solidFill>
                  <a:schemeClr val="accent5">
                    <a:lumMod val="50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24400" y="1371600"/>
            <a:ext cx="4419600" cy="5486400"/>
          </a:xfrm>
          <a:solidFill>
            <a:srgbClr val="FFFFFF"/>
          </a:solidFill>
        </p:spPr>
        <p:txBody>
          <a:bodyPr/>
          <a:lstStyle>
            <a:lvl1pPr>
              <a:buClr>
                <a:schemeClr val="accent5">
                  <a:lumMod val="50000"/>
                </a:schemeClr>
              </a:buClr>
              <a:buFont typeface="Arial"/>
              <a:buChar char="•"/>
              <a:defRPr sz="2800">
                <a:solidFill>
                  <a:schemeClr val="accent4">
                    <a:lumMod val="75000"/>
                  </a:schemeClr>
                </a:solidFill>
              </a:defRPr>
            </a:lvl1pPr>
            <a:lvl2pPr>
              <a:buClr>
                <a:schemeClr val="accent5">
                  <a:lumMod val="50000"/>
                </a:schemeClr>
              </a:buClr>
              <a:defRPr sz="2400">
                <a:solidFill>
                  <a:schemeClr val="accent4">
                    <a:lumMod val="75000"/>
                  </a:schemeClr>
                </a:solidFill>
              </a:defRPr>
            </a:lvl2pPr>
            <a:lvl3pPr>
              <a:buClr>
                <a:schemeClr val="accent5">
                  <a:lumMod val="50000"/>
                </a:schemeClr>
              </a:buClr>
              <a:defRPr sz="2000">
                <a:solidFill>
                  <a:schemeClr val="accent4">
                    <a:lumMod val="75000"/>
                  </a:schemeClr>
                </a:solidFill>
              </a:defRPr>
            </a:lvl3pPr>
            <a:lvl4pPr>
              <a:buClr>
                <a:schemeClr val="accent5">
                  <a:lumMod val="50000"/>
                </a:schemeClr>
              </a:buClr>
              <a:defRPr sz="1800">
                <a:solidFill>
                  <a:schemeClr val="accent4">
                    <a:lumMod val="75000"/>
                  </a:schemeClr>
                </a:solidFill>
              </a:defRPr>
            </a:lvl4pPr>
            <a:lvl5pPr>
              <a:buClr>
                <a:schemeClr val="accent5">
                  <a:lumMod val="50000"/>
                </a:schemeClr>
              </a:buClr>
              <a:defRPr sz="1800">
                <a:solidFill>
                  <a:schemeClr val="accent4">
                    <a:lumMod val="75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11/30/2011</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2372" y="-33437"/>
            <a:ext cx="9144000" cy="1295400"/>
          </a:xfrm>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11/30/2011</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11/30/2011</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11/30/2011</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11/30/2011</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1295400"/>
          </a:xfrm>
          <a:prstGeom prst="rect">
            <a:avLst/>
          </a:prstGeom>
          <a:gradFill flip="none" rotWithShape="1">
            <a:gsLst>
              <a:gs pos="0">
                <a:schemeClr val="accent4">
                  <a:lumMod val="50000"/>
                  <a:alpha val="52000"/>
                </a:schemeClr>
              </a:gs>
              <a:gs pos="89000">
                <a:schemeClr val="accent4">
                  <a:lumMod val="50000"/>
                </a:schemeClr>
              </a:gs>
            </a:gsLst>
            <a:path path="rect">
              <a:fillToRect l="100000" t="100000"/>
            </a:path>
            <a:tileRect r="-100000" b="-100000"/>
          </a:gradFill>
        </p:spPr>
        <p:txBody>
          <a:bodyPr vert="horz" lIns="91440" tIns="45720" rIns="91440" bIns="45720" rtlCol="0" anchor="ctr">
            <a:normAutofit/>
          </a:bodyPr>
          <a:lstStyle/>
          <a:p>
            <a:r>
              <a:rPr lang="en-US" dirty="0" err="1" smtClean="0"/>
              <a:t>LACiNL</a:t>
            </a:r>
            <a:endParaRPr lang="en-US" dirty="0"/>
          </a:p>
        </p:txBody>
      </p:sp>
      <p:sp>
        <p:nvSpPr>
          <p:cNvPr id="3" name="Text Placeholder 2"/>
          <p:cNvSpPr>
            <a:spLocks noGrp="1"/>
          </p:cNvSpPr>
          <p:nvPr>
            <p:ph type="body" idx="1"/>
          </p:nvPr>
        </p:nvSpPr>
        <p:spPr>
          <a:xfrm>
            <a:off x="0" y="1676400"/>
            <a:ext cx="9144000" cy="5181600"/>
          </a:xfrm>
          <a:prstGeom prst="rect">
            <a:avLst/>
          </a:prstGeom>
          <a:solidFill>
            <a:schemeClr val="bg1">
              <a:lumMod val="95000"/>
            </a:schemeClr>
          </a:solidFill>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720725" indent="-342900" algn="l" defTabSz="914400" rtl="0" eaLnBrk="1" latinLnBrk="0" hangingPunct="1">
        <a:spcBef>
          <a:spcPct val="20000"/>
        </a:spcBef>
        <a:buClr>
          <a:srgbClr val="660066"/>
        </a:buClr>
        <a:buFont typeface="Arial"/>
        <a:buChar char="•"/>
        <a:defRPr sz="3200" kern="1200">
          <a:solidFill>
            <a:srgbClr val="002060"/>
          </a:solidFill>
          <a:latin typeface="+mn-lt"/>
          <a:ea typeface="+mn-ea"/>
          <a:cs typeface="+mn-cs"/>
        </a:defRPr>
      </a:lvl1pPr>
      <a:lvl2pPr marL="1081088" indent="-285750" algn="l" defTabSz="914400" rtl="0" eaLnBrk="1" latinLnBrk="0" hangingPunct="1">
        <a:spcBef>
          <a:spcPct val="20000"/>
        </a:spcBef>
        <a:buClr>
          <a:srgbClr val="FF0000"/>
        </a:buClr>
        <a:buFont typeface="Arial"/>
        <a:buChar char="•"/>
        <a:defRPr sz="2800" kern="1200">
          <a:solidFill>
            <a:srgbClr val="002060"/>
          </a:solidFill>
          <a:latin typeface="+mn-lt"/>
          <a:ea typeface="+mn-ea"/>
          <a:cs typeface="+mn-cs"/>
        </a:defRPr>
      </a:lvl2pPr>
      <a:lvl3pPr marL="1427163" indent="-228600" algn="l" defTabSz="914400" rtl="0" eaLnBrk="1" latinLnBrk="0" hangingPunct="1">
        <a:spcBef>
          <a:spcPct val="20000"/>
        </a:spcBef>
        <a:buClr>
          <a:srgbClr val="000090"/>
        </a:buClr>
        <a:buFont typeface="Arial"/>
        <a:buChar char="•"/>
        <a:defRPr sz="2400" kern="1200">
          <a:solidFill>
            <a:srgbClr val="002060"/>
          </a:solidFill>
          <a:latin typeface="+mn-lt"/>
          <a:ea typeface="+mn-ea"/>
          <a:cs typeface="+mn-cs"/>
        </a:defRPr>
      </a:lvl3pPr>
      <a:lvl4pPr marL="1803400" indent="-228600" algn="l" defTabSz="914400" rtl="0" eaLnBrk="1" latinLnBrk="0" hangingPunct="1">
        <a:spcBef>
          <a:spcPct val="20000"/>
        </a:spcBef>
        <a:buClr>
          <a:srgbClr val="008000"/>
        </a:buClr>
        <a:buSzPct val="100000"/>
        <a:buFont typeface="Arial"/>
        <a:buChar char="•"/>
        <a:defRPr sz="2000" kern="1200">
          <a:solidFill>
            <a:srgbClr val="002060"/>
          </a:solidFill>
          <a:latin typeface="+mn-lt"/>
          <a:ea typeface="+mn-ea"/>
          <a:cs typeface="+mn-cs"/>
        </a:defRPr>
      </a:lvl4pPr>
      <a:lvl5pPr marL="2339975" indent="-228600" algn="l" defTabSz="914400" rtl="0" eaLnBrk="1" latinLnBrk="0" hangingPunct="1">
        <a:spcBef>
          <a:spcPct val="20000"/>
        </a:spcBef>
        <a:buClr>
          <a:schemeClr val="accent4">
            <a:lumMod val="60000"/>
            <a:lumOff val="40000"/>
          </a:schemeClr>
        </a:buClr>
        <a:buFont typeface="Arial"/>
        <a:buChar char="•"/>
        <a:defRPr sz="2000" kern="1200">
          <a:solidFill>
            <a:srgbClr val="00206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hyperlink" Target="Unit%20Planner%20Healthy%20Living%20current.doc" TargetMode="External"/><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hyperlink" Target="mailto:christelle.plummer@cesa.catholic.edu.au" TargetMode="External"/><Relationship Id="rId2" Type="http://schemas.openxmlformats.org/officeDocument/2006/relationships/hyperlink" Target="mailto:stephen.kelly@cesa.catholic.edu.au" TargetMode="Externa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hyperlink" Target="http://www.griffith.edu.au/" TargetMode="External"/><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hyperlink" Target="http://eqa.edu.au/site/anaustraliancurriculumtopromote21stcentury.htm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8077200" cy="3428999"/>
          </a:xfrm>
        </p:spPr>
        <p:txBody>
          <a:bodyPr>
            <a:normAutofit/>
          </a:bodyPr>
          <a:lstStyle/>
          <a:p>
            <a:r>
              <a:rPr lang="en-US" dirty="0" smtClean="0"/>
              <a:t>Teaching and Learning  with </a:t>
            </a:r>
            <a:r>
              <a:rPr lang="en-US" smtClean="0"/>
              <a:t>the  Capabilities</a:t>
            </a:r>
            <a:endParaRPr lang="en-US" dirty="0"/>
          </a:p>
        </p:txBody>
      </p:sp>
      <p:sp>
        <p:nvSpPr>
          <p:cNvPr id="3" name="Subtitle 2"/>
          <p:cNvSpPr>
            <a:spLocks noGrp="1"/>
          </p:cNvSpPr>
          <p:nvPr>
            <p:ph type="subTitle" idx="1"/>
          </p:nvPr>
        </p:nvSpPr>
        <p:spPr>
          <a:xfrm>
            <a:off x="685800" y="3962400"/>
            <a:ext cx="7239000" cy="2209800"/>
          </a:xfrm>
        </p:spPr>
        <p:txBody>
          <a:bodyPr/>
          <a:lstStyle/>
          <a:p>
            <a:r>
              <a:rPr lang="en-US" b="1" dirty="0" smtClean="0">
                <a:solidFill>
                  <a:srgbClr val="002060"/>
                </a:solidFill>
              </a:rPr>
              <a:t>A Critical Capabilities </a:t>
            </a:r>
          </a:p>
          <a:p>
            <a:r>
              <a:rPr lang="en-US" b="1" dirty="0" smtClean="0">
                <a:solidFill>
                  <a:srgbClr val="002060"/>
                </a:solidFill>
              </a:rPr>
              <a:t>Approach</a:t>
            </a:r>
            <a:endParaRPr lang="en-US" b="1" dirty="0">
              <a:solidFill>
                <a:srgbClr val="002060"/>
              </a:solidFill>
            </a:endParaRPr>
          </a:p>
        </p:txBody>
      </p:sp>
      <p:pic>
        <p:nvPicPr>
          <p:cNvPr id="4" name="Picture 3" descr="images.JPG"/>
          <p:cNvPicPr>
            <a:picLocks noChangeAspect="1"/>
          </p:cNvPicPr>
          <p:nvPr/>
        </p:nvPicPr>
        <p:blipFill>
          <a:blip r:embed="rId3" cstate="print"/>
          <a:stretch>
            <a:fillRect/>
          </a:stretch>
        </p:blipFill>
        <p:spPr>
          <a:xfrm>
            <a:off x="6172200" y="3124200"/>
            <a:ext cx="2590800" cy="305394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Challenge: Bridging Core  and Formal Curriculum Knowledge</a:t>
            </a:r>
            <a:endParaRPr lang="en-AU" dirty="0"/>
          </a:p>
        </p:txBody>
      </p:sp>
      <p:sp>
        <p:nvSpPr>
          <p:cNvPr id="3" name="Content Placeholder 2"/>
          <p:cNvSpPr>
            <a:spLocks noGrp="1"/>
          </p:cNvSpPr>
          <p:nvPr>
            <p:ph idx="1"/>
          </p:nvPr>
        </p:nvSpPr>
        <p:spPr/>
        <p:txBody>
          <a:bodyPr numCol="3">
            <a:normAutofit fontScale="92500" lnSpcReduction="20000"/>
          </a:bodyPr>
          <a:lstStyle/>
          <a:p>
            <a:pPr lvl="0">
              <a:buNone/>
            </a:pPr>
            <a:r>
              <a:rPr lang="en-AU" dirty="0" smtClean="0"/>
              <a:t>	</a:t>
            </a:r>
          </a:p>
          <a:p>
            <a:pPr lvl="0">
              <a:buNone/>
            </a:pPr>
            <a:endParaRPr lang="en-AU" dirty="0" smtClean="0"/>
          </a:p>
          <a:p>
            <a:pPr lvl="0">
              <a:buNone/>
            </a:pPr>
            <a:endParaRPr lang="en-AU" dirty="0" smtClean="0"/>
          </a:p>
          <a:p>
            <a:pPr lvl="0">
              <a:buNone/>
            </a:pPr>
            <a:endParaRPr lang="en-AU" dirty="0"/>
          </a:p>
          <a:p>
            <a:pPr lvl="0">
              <a:buNone/>
            </a:pPr>
            <a:r>
              <a:rPr lang="en-AU" dirty="0" smtClean="0"/>
              <a:t>Core</a:t>
            </a:r>
          </a:p>
          <a:p>
            <a:pPr lvl="0">
              <a:buNone/>
            </a:pPr>
            <a:r>
              <a:rPr lang="en-AU" dirty="0" smtClean="0"/>
              <a:t>Curriculum</a:t>
            </a:r>
          </a:p>
          <a:p>
            <a:endParaRPr lang="en-AU" dirty="0" smtClean="0"/>
          </a:p>
          <a:p>
            <a:endParaRPr lang="en-AU" dirty="0" smtClean="0"/>
          </a:p>
          <a:p>
            <a:endParaRPr lang="en-AU" dirty="0" smtClean="0"/>
          </a:p>
          <a:p>
            <a:endParaRPr lang="en-AU" dirty="0" smtClean="0"/>
          </a:p>
          <a:p>
            <a:endParaRPr lang="en-AU" dirty="0" smtClean="0"/>
          </a:p>
          <a:p>
            <a:pPr>
              <a:buNone/>
            </a:pPr>
            <a:r>
              <a:rPr lang="en-AU" dirty="0" smtClean="0"/>
              <a:t>	</a:t>
            </a:r>
          </a:p>
          <a:p>
            <a:pPr>
              <a:buNone/>
            </a:pPr>
            <a:r>
              <a:rPr lang="en-AU" dirty="0" smtClean="0"/>
              <a:t>	</a:t>
            </a:r>
          </a:p>
          <a:p>
            <a:pPr>
              <a:buNone/>
            </a:pPr>
            <a:endParaRPr lang="en-AU" dirty="0"/>
          </a:p>
          <a:p>
            <a:pPr>
              <a:buNone/>
            </a:pPr>
            <a:endParaRPr lang="en-AU" dirty="0" smtClean="0"/>
          </a:p>
          <a:p>
            <a:pPr>
              <a:buNone/>
            </a:pPr>
            <a:endParaRPr lang="en-AU" dirty="0"/>
          </a:p>
          <a:p>
            <a:pPr>
              <a:buNone/>
            </a:pPr>
            <a:r>
              <a:rPr lang="en-AU" dirty="0" smtClean="0"/>
              <a:t>Chosen and Meta  Curriculum</a:t>
            </a:r>
          </a:p>
          <a:p>
            <a:pPr lvl="1"/>
            <a:r>
              <a:rPr lang="en-AU" sz="1600" dirty="0" smtClean="0"/>
              <a:t>Choice</a:t>
            </a:r>
          </a:p>
          <a:p>
            <a:pPr lvl="1"/>
            <a:r>
              <a:rPr lang="en-AU" sz="1600" dirty="0" smtClean="0"/>
              <a:t>Learning   design</a:t>
            </a:r>
          </a:p>
          <a:p>
            <a:pPr lvl="1"/>
            <a:r>
              <a:rPr lang="en-AU" sz="1600" dirty="0" smtClean="0"/>
              <a:t>Pedagogy </a:t>
            </a:r>
          </a:p>
          <a:p>
            <a:pPr lvl="1"/>
            <a:r>
              <a:rPr lang="en-AU" sz="1600" dirty="0" smtClean="0"/>
              <a:t>School culture  </a:t>
            </a:r>
          </a:p>
          <a:p>
            <a:endParaRPr lang="en-AU" dirty="0" smtClean="0"/>
          </a:p>
          <a:p>
            <a:pPr marL="379413" indent="0" algn="r">
              <a:buNone/>
            </a:pPr>
            <a:endParaRPr lang="en-AU" dirty="0"/>
          </a:p>
          <a:p>
            <a:pPr marL="379413" indent="0" algn="r">
              <a:buNone/>
            </a:pPr>
            <a:endParaRPr lang="en-AU" dirty="0" smtClean="0"/>
          </a:p>
          <a:p>
            <a:pPr marL="379413" indent="0" algn="r">
              <a:buNone/>
            </a:pPr>
            <a:endParaRPr lang="en-AU" dirty="0"/>
          </a:p>
          <a:p>
            <a:pPr marL="379413" indent="0">
              <a:buNone/>
            </a:pPr>
            <a:endParaRPr lang="en-AU" dirty="0"/>
          </a:p>
          <a:p>
            <a:pPr marL="379413" indent="0">
              <a:buNone/>
            </a:pPr>
            <a:endParaRPr lang="en-AU" dirty="0" smtClean="0"/>
          </a:p>
          <a:p>
            <a:pPr marL="379413" indent="0">
              <a:buNone/>
            </a:pPr>
            <a:endParaRPr lang="en-AU" dirty="0" smtClean="0"/>
          </a:p>
          <a:p>
            <a:pPr marL="379413" indent="0">
              <a:buNone/>
            </a:pPr>
            <a:r>
              <a:rPr lang="en-AU" dirty="0" smtClean="0"/>
              <a:t>Formal Curriculum</a:t>
            </a:r>
          </a:p>
          <a:p>
            <a:pPr marL="379413" indent="0">
              <a:buNone/>
            </a:pPr>
            <a:endParaRPr lang="en-AU" dirty="0" smtClean="0"/>
          </a:p>
          <a:p>
            <a:pPr marL="379413" indent="0" algn="r">
              <a:buNone/>
            </a:pPr>
            <a:endParaRPr lang="en-AU" dirty="0" smtClean="0"/>
          </a:p>
          <a:p>
            <a:pPr marL="379413" indent="0" algn="r">
              <a:buNone/>
            </a:pPr>
            <a:endParaRPr lang="en-AU" dirty="0"/>
          </a:p>
          <a:p>
            <a:pPr marL="379413" indent="0" algn="r">
              <a:buNone/>
            </a:pPr>
            <a:r>
              <a:rPr lang="en-AU" dirty="0" smtClean="0"/>
              <a:t>( </a:t>
            </a:r>
            <a:r>
              <a:rPr lang="en-AU" dirty="0"/>
              <a:t>Hill, 2010)</a:t>
            </a:r>
          </a:p>
          <a:p>
            <a:pPr>
              <a:buNone/>
            </a:pPr>
            <a:endParaRPr lang="en-AU" dirty="0"/>
          </a:p>
          <a:p>
            <a:pPr>
              <a:buNone/>
            </a:pPr>
            <a:r>
              <a:rPr lang="en-AU" dirty="0"/>
              <a:t>	</a:t>
            </a:r>
          </a:p>
        </p:txBody>
      </p:sp>
      <p:cxnSp>
        <p:nvCxnSpPr>
          <p:cNvPr id="5" name="Straight Connector 4"/>
          <p:cNvCxnSpPr/>
          <p:nvPr/>
        </p:nvCxnSpPr>
        <p:spPr>
          <a:xfrm rot="5400000">
            <a:off x="990600" y="3886200"/>
            <a:ext cx="4114800"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7" name="Straight Connector 6"/>
          <p:cNvCxnSpPr/>
          <p:nvPr/>
        </p:nvCxnSpPr>
        <p:spPr>
          <a:xfrm rot="5400000">
            <a:off x="4114800" y="3962400"/>
            <a:ext cx="4114800" cy="0"/>
          </a:xfrm>
          <a:prstGeom prst="line">
            <a:avLst/>
          </a:prstGeom>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Teaching and  Learning: A Capabilities Approach </a:t>
            </a:r>
            <a:endParaRPr lang="en-AU" dirty="0"/>
          </a:p>
        </p:txBody>
      </p:sp>
      <p:sp>
        <p:nvSpPr>
          <p:cNvPr id="3" name="Content Placeholder 2"/>
          <p:cNvSpPr>
            <a:spLocks noGrp="1"/>
          </p:cNvSpPr>
          <p:nvPr>
            <p:ph idx="1"/>
          </p:nvPr>
        </p:nvSpPr>
        <p:spPr/>
        <p:txBody>
          <a:bodyPr/>
          <a:lstStyle/>
          <a:p>
            <a:endParaRPr lang="en-AU" dirty="0" smtClean="0"/>
          </a:p>
          <a:p>
            <a:r>
              <a:rPr lang="en-AU" dirty="0" smtClean="0"/>
              <a:t>Where did the capabilities come from?</a:t>
            </a:r>
          </a:p>
          <a:p>
            <a:pPr marL="379413" indent="0">
              <a:buNone/>
            </a:pPr>
            <a:endParaRPr lang="en-AU" dirty="0" smtClean="0"/>
          </a:p>
          <a:p>
            <a:r>
              <a:rPr lang="en-AU" dirty="0" smtClean="0"/>
              <a:t>What are the  learning  and teaching implications  of  a  curriculum that  emphasises  capabilities  and  disciplinary  practice as  complementary  aspects  of curriculum knowledge?</a:t>
            </a:r>
          </a:p>
          <a:p>
            <a:endParaRPr lang="en-AU" dirty="0"/>
          </a:p>
          <a:p>
            <a:pPr marL="379413" indent="0">
              <a:buNone/>
            </a:pPr>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Capabilities Approach for a Capabilities Curriculum </a:t>
            </a:r>
            <a:endParaRPr lang="en-AU" dirty="0"/>
          </a:p>
        </p:txBody>
      </p:sp>
      <p:sp>
        <p:nvSpPr>
          <p:cNvPr id="3" name="Content Placeholder 2"/>
          <p:cNvSpPr>
            <a:spLocks noGrp="1"/>
          </p:cNvSpPr>
          <p:nvPr>
            <p:ph idx="1"/>
          </p:nvPr>
        </p:nvSpPr>
        <p:spPr/>
        <p:txBody>
          <a:bodyPr>
            <a:normAutofit fontScale="55000" lnSpcReduction="20000"/>
          </a:bodyPr>
          <a:lstStyle/>
          <a:p>
            <a:r>
              <a:rPr lang="en-AU" dirty="0" smtClean="0"/>
              <a:t>The philosophical-ethical ground of a capability approach</a:t>
            </a:r>
          </a:p>
          <a:p>
            <a:endParaRPr lang="en-AU" dirty="0" smtClean="0"/>
          </a:p>
          <a:p>
            <a:r>
              <a:rPr lang="en-AU" dirty="0" err="1" smtClean="0"/>
              <a:t>Amartya</a:t>
            </a:r>
            <a:r>
              <a:rPr lang="en-AU" dirty="0" smtClean="0"/>
              <a:t> </a:t>
            </a:r>
            <a:r>
              <a:rPr lang="en-AU" dirty="0" err="1" smtClean="0"/>
              <a:t>Sen</a:t>
            </a:r>
            <a:r>
              <a:rPr lang="en-AU" dirty="0" smtClean="0"/>
              <a:t> and renowned social philosopher Martha Nussbaum define capabilities as:</a:t>
            </a:r>
          </a:p>
          <a:p>
            <a:endParaRPr lang="en-AU" dirty="0" smtClean="0"/>
          </a:p>
          <a:p>
            <a:pPr lvl="1"/>
            <a:r>
              <a:rPr lang="en-AU" dirty="0" smtClean="0">
                <a:solidFill>
                  <a:srgbClr val="800000"/>
                </a:solidFill>
              </a:rPr>
              <a:t>effective powers of people to act </a:t>
            </a:r>
            <a:r>
              <a:rPr lang="en-AU" dirty="0" smtClean="0"/>
              <a:t>as democratic citizens: informed, participatory and proactive</a:t>
            </a:r>
          </a:p>
          <a:p>
            <a:pPr lvl="1"/>
            <a:r>
              <a:rPr lang="en-AU" dirty="0" smtClean="0">
                <a:solidFill>
                  <a:srgbClr val="800000"/>
                </a:solidFill>
              </a:rPr>
              <a:t>not simply inborn </a:t>
            </a:r>
            <a:r>
              <a:rPr lang="en-AU" dirty="0" smtClean="0"/>
              <a:t>but must develop through learning means such as appropriate curricula and pedagogies</a:t>
            </a:r>
          </a:p>
          <a:p>
            <a:pPr lvl="1"/>
            <a:r>
              <a:rPr lang="en-AU" dirty="0" smtClean="0"/>
              <a:t>as an </a:t>
            </a:r>
            <a:r>
              <a:rPr lang="en-AU" dirty="0" smtClean="0">
                <a:solidFill>
                  <a:srgbClr val="800000"/>
                </a:solidFill>
              </a:rPr>
              <a:t>ethical principle </a:t>
            </a:r>
            <a:r>
              <a:rPr lang="en-AU" dirty="0" smtClean="0"/>
              <a:t>of human social membership</a:t>
            </a:r>
          </a:p>
          <a:p>
            <a:pPr marL="784225" lvl="1" indent="0">
              <a:buNone/>
            </a:pPr>
            <a:r>
              <a:rPr lang="en-AU" dirty="0" smtClean="0"/>
              <a:t> </a:t>
            </a:r>
            <a:endParaRPr lang="en-AU" dirty="0"/>
          </a:p>
          <a:p>
            <a:r>
              <a:rPr lang="en-AU" dirty="0" smtClean="0"/>
              <a:t>all people are entitled to:</a:t>
            </a:r>
          </a:p>
          <a:p>
            <a:pPr marL="379413" indent="0">
              <a:buNone/>
            </a:pPr>
            <a:endParaRPr lang="en-AU" dirty="0" smtClean="0"/>
          </a:p>
          <a:p>
            <a:pPr lvl="1"/>
            <a:r>
              <a:rPr lang="en-AU" dirty="0" smtClean="0"/>
              <a:t>live dignified lives</a:t>
            </a:r>
          </a:p>
          <a:p>
            <a:pPr lvl="1"/>
            <a:r>
              <a:rPr lang="en-AU" dirty="0" smtClean="0">
                <a:solidFill>
                  <a:srgbClr val="800000"/>
                </a:solidFill>
              </a:rPr>
              <a:t>full and meaningful participation in civic-social life</a:t>
            </a:r>
          </a:p>
          <a:p>
            <a:pPr marL="784225" lvl="1" indent="0">
              <a:buNone/>
            </a:pPr>
            <a:r>
              <a:rPr lang="en-AU" dirty="0" smtClean="0"/>
              <a:t> </a:t>
            </a:r>
          </a:p>
          <a:p>
            <a:r>
              <a:rPr lang="en-AU" dirty="0" smtClean="0"/>
              <a:t>urgent for:</a:t>
            </a:r>
          </a:p>
          <a:p>
            <a:endParaRPr lang="en-AU" dirty="0" smtClean="0"/>
          </a:p>
          <a:p>
            <a:pPr lvl="1"/>
            <a:r>
              <a:rPr lang="en-AU" dirty="0" smtClean="0">
                <a:solidFill>
                  <a:srgbClr val="800000"/>
                </a:solidFill>
              </a:rPr>
              <a:t>engaging the complexities </a:t>
            </a:r>
            <a:r>
              <a:rPr lang="en-AU" dirty="0" smtClean="0"/>
              <a:t>of globalisation </a:t>
            </a:r>
          </a:p>
          <a:p>
            <a:pPr lvl="1"/>
            <a:r>
              <a:rPr lang="en-AU" dirty="0" smtClean="0"/>
              <a:t>Empowering all citizens – that is</a:t>
            </a:r>
            <a:r>
              <a:rPr lang="en-AU" dirty="0" smtClean="0">
                <a:solidFill>
                  <a:srgbClr val="800000"/>
                </a:solidFill>
              </a:rPr>
              <a:t>, success for </a:t>
            </a:r>
            <a:r>
              <a:rPr lang="en-AU" i="1" dirty="0" smtClean="0">
                <a:solidFill>
                  <a:srgbClr val="800000"/>
                </a:solidFill>
              </a:rPr>
              <a:t>all</a:t>
            </a:r>
            <a:r>
              <a:rPr lang="en-AU" dirty="0" smtClean="0">
                <a:solidFill>
                  <a:srgbClr val="800000"/>
                </a:solidFill>
              </a:rPr>
              <a:t> </a:t>
            </a:r>
            <a:r>
              <a:rPr lang="en-AU" dirty="0" smtClean="0"/>
              <a:t>– rather than some at the expense of others.</a:t>
            </a:r>
          </a:p>
          <a:p>
            <a:pPr lvl="1">
              <a:buNone/>
            </a:pPr>
            <a:endParaRPr lang="en-AU" dirty="0" smtClean="0"/>
          </a:p>
          <a:p>
            <a:pPr lvl="1">
              <a:buNone/>
            </a:pPr>
            <a:endParaRPr lang="en-AU" dirty="0" smtClean="0"/>
          </a:p>
          <a:p>
            <a:pPr marL="379413" indent="0" algn="r">
              <a:buNone/>
            </a:pPr>
            <a:r>
              <a:rPr lang="en-AU" dirty="0" smtClean="0"/>
              <a:t>(</a:t>
            </a:r>
            <a:r>
              <a:rPr lang="en-AU" dirty="0" err="1" smtClean="0"/>
              <a:t>Hattam</a:t>
            </a:r>
            <a:r>
              <a:rPr lang="en-AU" dirty="0" smtClean="0"/>
              <a:t> and Brennan for CESA Stage 2 Research Project </a:t>
            </a:r>
            <a:r>
              <a:rPr lang="en-AU" dirty="0"/>
              <a:t>S</a:t>
            </a:r>
            <a:r>
              <a:rPr lang="en-AU" dirty="0" smtClean="0"/>
              <a:t>upport Materials 2010)</a:t>
            </a:r>
          </a:p>
          <a:p>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800" b="1" dirty="0" smtClean="0"/>
              <a:t>CA Values: </a:t>
            </a:r>
            <a:r>
              <a:rPr lang="en-AU" sz="2800" b="1" dirty="0" err="1" smtClean="0"/>
              <a:t>Sen</a:t>
            </a:r>
            <a:r>
              <a:rPr lang="en-AU" sz="2800" b="1" dirty="0" smtClean="0"/>
              <a:t> and Nussbaum</a:t>
            </a:r>
            <a:endParaRPr lang="en-AU" sz="2800" b="1" dirty="0"/>
          </a:p>
        </p:txBody>
      </p:sp>
      <p:sp>
        <p:nvSpPr>
          <p:cNvPr id="3" name="Text Placeholder 2"/>
          <p:cNvSpPr>
            <a:spLocks noGrp="1"/>
          </p:cNvSpPr>
          <p:nvPr>
            <p:ph type="body" sz="quarter" idx="10"/>
          </p:nvPr>
        </p:nvSpPr>
        <p:spPr/>
        <p:txBody>
          <a:bodyPr/>
          <a:lstStyle/>
          <a:p>
            <a:pPr>
              <a:buNone/>
            </a:pPr>
            <a:endParaRPr lang="en-AU" dirty="0" smtClean="0"/>
          </a:p>
        </p:txBody>
      </p:sp>
      <p:graphicFrame>
        <p:nvGraphicFramePr>
          <p:cNvPr id="4" name="Table 3"/>
          <p:cNvGraphicFramePr>
            <a:graphicFrameLocks noGrp="1"/>
          </p:cNvGraphicFramePr>
          <p:nvPr>
            <p:extLst>
              <p:ext uri="{D42A27DB-BD31-4B8C-83A1-F6EECF244321}">
                <p14:modId xmlns:p14="http://schemas.microsoft.com/office/powerpoint/2010/main" xmlns="" val="3967192931"/>
              </p:ext>
            </p:extLst>
          </p:nvPr>
        </p:nvGraphicFramePr>
        <p:xfrm>
          <a:off x="0" y="1371600"/>
          <a:ext cx="9144000" cy="5499507"/>
        </p:xfrm>
        <a:graphic>
          <a:graphicData uri="http://schemas.openxmlformats.org/drawingml/2006/table">
            <a:tbl>
              <a:tblPr firstRow="1" bandRow="1">
                <a:tableStyleId>{5C22544A-7EE6-4342-B048-85BDC9FD1C3A}</a:tableStyleId>
              </a:tblPr>
              <a:tblGrid>
                <a:gridCol w="4572000"/>
                <a:gridCol w="4572000"/>
              </a:tblGrid>
              <a:tr h="505053">
                <a:tc>
                  <a:txBody>
                    <a:bodyPr/>
                    <a:lstStyle/>
                    <a:p>
                      <a:pPr algn="ctr"/>
                      <a:r>
                        <a:rPr lang="en-AU" sz="2800" dirty="0" err="1" smtClean="0">
                          <a:solidFill>
                            <a:schemeClr val="bg1"/>
                          </a:solidFill>
                        </a:rPr>
                        <a:t>Sen</a:t>
                      </a:r>
                      <a:endParaRPr lang="en-AU" sz="2800" dirty="0">
                        <a:solidFill>
                          <a:schemeClr val="bg1"/>
                        </a:solidFill>
                      </a:endParaRPr>
                    </a:p>
                  </a:txBody>
                  <a:tcPr>
                    <a:solidFill>
                      <a:srgbClr val="FFC000"/>
                    </a:solidFill>
                  </a:tcPr>
                </a:tc>
                <a:tc>
                  <a:txBody>
                    <a:bodyPr/>
                    <a:lstStyle/>
                    <a:p>
                      <a:pPr algn="ctr"/>
                      <a:r>
                        <a:rPr lang="en-AU" sz="2800" dirty="0" smtClean="0">
                          <a:solidFill>
                            <a:schemeClr val="bg1"/>
                          </a:solidFill>
                        </a:rPr>
                        <a:t>Nussbaum</a:t>
                      </a:r>
                      <a:endParaRPr lang="en-AU" sz="2800" dirty="0">
                        <a:solidFill>
                          <a:schemeClr val="bg1"/>
                        </a:solidFill>
                      </a:endParaRPr>
                    </a:p>
                  </a:txBody>
                  <a:tcPr>
                    <a:solidFill>
                      <a:srgbClr val="FFC000"/>
                    </a:solidFill>
                  </a:tcPr>
                </a:tc>
              </a:tr>
              <a:tr h="4981347">
                <a:tc>
                  <a:txBody>
                    <a:bodyPr/>
                    <a:lstStyle/>
                    <a:p>
                      <a:pPr marL="530225" indent="0"/>
                      <a:endParaRPr lang="en-AU" sz="2400" b="1" dirty="0" smtClean="0">
                        <a:solidFill>
                          <a:srgbClr val="002060"/>
                        </a:solidFill>
                      </a:endParaRPr>
                    </a:p>
                    <a:p>
                      <a:pPr marL="530225" indent="0"/>
                      <a:r>
                        <a:rPr lang="en-AU" sz="2400" b="1" dirty="0" err="1" smtClean="0">
                          <a:solidFill>
                            <a:srgbClr val="002060"/>
                          </a:solidFill>
                        </a:rPr>
                        <a:t>Functionings</a:t>
                      </a:r>
                      <a:r>
                        <a:rPr lang="en-AU" sz="2400" b="1" dirty="0" smtClean="0">
                          <a:solidFill>
                            <a:srgbClr val="002060"/>
                          </a:solidFill>
                        </a:rPr>
                        <a:t>: Beings and</a:t>
                      </a:r>
                      <a:r>
                        <a:rPr lang="en-AU" sz="2400" b="1" baseline="0" dirty="0" smtClean="0">
                          <a:solidFill>
                            <a:srgbClr val="002060"/>
                          </a:solidFill>
                        </a:rPr>
                        <a:t> Doings – wellbeing and rights</a:t>
                      </a:r>
                      <a:endParaRPr lang="en-AU" sz="2400" b="1" dirty="0" smtClean="0">
                        <a:solidFill>
                          <a:srgbClr val="002060"/>
                        </a:solidFill>
                      </a:endParaRPr>
                    </a:p>
                    <a:p>
                      <a:pPr marL="530225" indent="0">
                        <a:buNone/>
                      </a:pPr>
                      <a:endParaRPr lang="en-AU" sz="2400" b="1" dirty="0" smtClean="0">
                        <a:solidFill>
                          <a:srgbClr val="002060"/>
                        </a:solidFill>
                      </a:endParaRPr>
                    </a:p>
                    <a:p>
                      <a:pPr marL="530225" indent="0">
                        <a:buNone/>
                      </a:pPr>
                      <a:endParaRPr lang="en-AU" sz="2400" b="1" dirty="0" smtClean="0">
                        <a:solidFill>
                          <a:srgbClr val="002060"/>
                        </a:solidFill>
                      </a:endParaRPr>
                    </a:p>
                    <a:p>
                      <a:pPr marL="530225" indent="0"/>
                      <a:r>
                        <a:rPr lang="en-AU" sz="2400" b="1" dirty="0" smtClean="0">
                          <a:solidFill>
                            <a:srgbClr val="002060"/>
                          </a:solidFill>
                        </a:rPr>
                        <a:t>Capabilities: opportunity freedom</a:t>
                      </a:r>
                    </a:p>
                    <a:p>
                      <a:pPr marL="530225" indent="0">
                        <a:buNone/>
                      </a:pPr>
                      <a:endParaRPr lang="en-AU" sz="2400" b="1" dirty="0" smtClean="0">
                        <a:solidFill>
                          <a:srgbClr val="002060"/>
                        </a:solidFill>
                      </a:endParaRPr>
                    </a:p>
                    <a:p>
                      <a:pPr marL="530225" indent="0">
                        <a:buNone/>
                      </a:pPr>
                      <a:endParaRPr lang="en-AU" sz="2400" b="1" dirty="0" smtClean="0">
                        <a:solidFill>
                          <a:srgbClr val="002060"/>
                        </a:solidFill>
                      </a:endParaRPr>
                    </a:p>
                    <a:p>
                      <a:pPr marL="530225" indent="0"/>
                      <a:r>
                        <a:rPr lang="en-AU" sz="2400" b="1" dirty="0" smtClean="0">
                          <a:solidFill>
                            <a:srgbClr val="002060"/>
                          </a:solidFill>
                        </a:rPr>
                        <a:t>Agency: ability to act</a:t>
                      </a:r>
                      <a:r>
                        <a:rPr lang="en-AU" sz="2400" b="1" baseline="0" dirty="0" smtClean="0">
                          <a:solidFill>
                            <a:srgbClr val="002060"/>
                          </a:solidFill>
                        </a:rPr>
                        <a:t> </a:t>
                      </a:r>
                      <a:r>
                        <a:rPr lang="en-AU" sz="2400" b="1" dirty="0" smtClean="0">
                          <a:solidFill>
                            <a:srgbClr val="002060"/>
                          </a:solidFill>
                        </a:rPr>
                        <a:t>upon personal, social, political aspirations</a:t>
                      </a:r>
                    </a:p>
                    <a:p>
                      <a:endParaRPr lang="en-AU" b="1" dirty="0">
                        <a:solidFill>
                          <a:srgbClr val="002060"/>
                        </a:solidFill>
                      </a:endParaRPr>
                    </a:p>
                  </a:txBody>
                  <a:tcPr>
                    <a:solidFill>
                      <a:schemeClr val="bg1">
                        <a:lumMod val="95000"/>
                      </a:schemeClr>
                    </a:solidFill>
                  </a:tcPr>
                </a:tc>
                <a:tc>
                  <a:txBody>
                    <a:bodyPr/>
                    <a:lstStyle/>
                    <a:p>
                      <a:pPr>
                        <a:buNone/>
                      </a:pPr>
                      <a:r>
                        <a:rPr lang="en-AU" sz="2000" b="1" dirty="0" smtClean="0">
                          <a:solidFill>
                            <a:srgbClr val="002060"/>
                          </a:solidFill>
                        </a:rPr>
                        <a:t>The Central Human Capabilities</a:t>
                      </a:r>
                    </a:p>
                    <a:p>
                      <a:pPr>
                        <a:buNone/>
                      </a:pPr>
                      <a:endParaRPr lang="en-AU" sz="2000" b="1" dirty="0" smtClean="0">
                        <a:solidFill>
                          <a:srgbClr val="002060"/>
                        </a:solidFill>
                      </a:endParaRPr>
                    </a:p>
                    <a:p>
                      <a:pPr>
                        <a:buNone/>
                      </a:pPr>
                      <a:r>
                        <a:rPr lang="en-US" sz="2000" b="1" dirty="0" smtClean="0">
                          <a:solidFill>
                            <a:srgbClr val="FF6600"/>
                          </a:solidFill>
                        </a:rPr>
                        <a:t>1. Life</a:t>
                      </a:r>
                    </a:p>
                    <a:p>
                      <a:pPr>
                        <a:buNone/>
                      </a:pPr>
                      <a:r>
                        <a:rPr lang="en-US" sz="2000" b="1" dirty="0" smtClean="0">
                          <a:solidFill>
                            <a:srgbClr val="CD5200"/>
                          </a:solidFill>
                        </a:rPr>
                        <a:t>2. Bodily Health</a:t>
                      </a:r>
                    </a:p>
                    <a:p>
                      <a:pPr>
                        <a:buNone/>
                      </a:pPr>
                      <a:r>
                        <a:rPr lang="en-US" sz="2000" b="1" dirty="0" smtClean="0">
                          <a:solidFill>
                            <a:srgbClr val="CD5200"/>
                          </a:solidFill>
                        </a:rPr>
                        <a:t>3. Bodily Integrity</a:t>
                      </a:r>
                    </a:p>
                    <a:p>
                      <a:pPr>
                        <a:buNone/>
                      </a:pPr>
                      <a:r>
                        <a:rPr lang="en-US" sz="2000" b="1" dirty="0" smtClean="0">
                          <a:solidFill>
                            <a:schemeClr val="accent3">
                              <a:lumMod val="75000"/>
                            </a:schemeClr>
                          </a:solidFill>
                        </a:rPr>
                        <a:t>4. Senses, Imagination, and Thought</a:t>
                      </a:r>
                    </a:p>
                    <a:p>
                      <a:pPr>
                        <a:buNone/>
                      </a:pPr>
                      <a:r>
                        <a:rPr lang="en-US" sz="2000" b="1" dirty="0" smtClean="0">
                          <a:solidFill>
                            <a:schemeClr val="accent3">
                              <a:lumMod val="75000"/>
                            </a:schemeClr>
                          </a:solidFill>
                        </a:rPr>
                        <a:t>5. Emotions </a:t>
                      </a:r>
                    </a:p>
                    <a:p>
                      <a:pPr>
                        <a:buNone/>
                      </a:pPr>
                      <a:r>
                        <a:rPr lang="en-US" sz="2000" b="1" dirty="0" smtClean="0">
                          <a:solidFill>
                            <a:schemeClr val="accent3">
                              <a:lumMod val="75000"/>
                            </a:schemeClr>
                          </a:solidFill>
                        </a:rPr>
                        <a:t>6. Practical Reason</a:t>
                      </a:r>
                    </a:p>
                    <a:p>
                      <a:pPr>
                        <a:buNone/>
                      </a:pPr>
                      <a:r>
                        <a:rPr lang="en-AU" sz="2000" b="1" dirty="0" smtClean="0">
                          <a:solidFill>
                            <a:srgbClr val="008000"/>
                          </a:solidFill>
                        </a:rPr>
                        <a:t>7. Affiliation</a:t>
                      </a:r>
                    </a:p>
                    <a:p>
                      <a:pPr>
                        <a:buNone/>
                      </a:pPr>
                      <a:r>
                        <a:rPr lang="en-US" sz="2000" b="1" dirty="0" smtClean="0">
                          <a:solidFill>
                            <a:srgbClr val="008000"/>
                          </a:solidFill>
                        </a:rPr>
                        <a:t>8. Other Species </a:t>
                      </a:r>
                    </a:p>
                    <a:p>
                      <a:pPr>
                        <a:buNone/>
                      </a:pPr>
                      <a:r>
                        <a:rPr lang="en-US" sz="2000" b="1" dirty="0" smtClean="0">
                          <a:solidFill>
                            <a:srgbClr val="008000"/>
                          </a:solidFill>
                        </a:rPr>
                        <a:t>9. Play</a:t>
                      </a:r>
                    </a:p>
                    <a:p>
                      <a:pPr>
                        <a:buNone/>
                      </a:pPr>
                      <a:r>
                        <a:rPr lang="en-AU" sz="2000" b="1" dirty="0" smtClean="0">
                          <a:solidFill>
                            <a:srgbClr val="008000"/>
                          </a:solidFill>
                        </a:rPr>
                        <a:t>10. Control Over One’s Environment</a:t>
                      </a:r>
                    </a:p>
                    <a:p>
                      <a:pPr lvl="1"/>
                      <a:r>
                        <a:rPr lang="en-US" sz="2000" b="1" dirty="0" smtClean="0">
                          <a:solidFill>
                            <a:srgbClr val="008000"/>
                          </a:solidFill>
                        </a:rPr>
                        <a:t>A. Political</a:t>
                      </a:r>
                    </a:p>
                    <a:p>
                      <a:pPr lvl="1"/>
                      <a:r>
                        <a:rPr lang="en-US" sz="2000" b="1" dirty="0" smtClean="0">
                          <a:solidFill>
                            <a:srgbClr val="008000"/>
                          </a:solidFill>
                        </a:rPr>
                        <a:t>B. Material</a:t>
                      </a:r>
                      <a:endParaRPr lang="en-AU" sz="2000" b="1" dirty="0">
                        <a:solidFill>
                          <a:srgbClr val="008000"/>
                        </a:solidFill>
                      </a:endParaRPr>
                    </a:p>
                  </a:txBody>
                  <a:tcP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800" b="1" dirty="0" smtClean="0"/>
              <a:t>Capabilities : Educational Implications </a:t>
            </a:r>
            <a:br>
              <a:rPr lang="en-AU" sz="2800" b="1" dirty="0" smtClean="0"/>
            </a:br>
            <a:r>
              <a:rPr lang="en-US" sz="1600" dirty="0"/>
              <a:t>(Walker 2009, </a:t>
            </a:r>
            <a:r>
              <a:rPr lang="en-US" sz="1600" dirty="0" err="1"/>
              <a:t>Kincheloe</a:t>
            </a:r>
            <a:r>
              <a:rPr lang="en-US" sz="1600" dirty="0"/>
              <a:t> 2000, 2004, </a:t>
            </a:r>
            <a:r>
              <a:rPr lang="en-US" sz="1600" dirty="0" err="1"/>
              <a:t>Robeyns</a:t>
            </a:r>
            <a:r>
              <a:rPr lang="en-US" sz="1600" dirty="0"/>
              <a:t> 2005</a:t>
            </a:r>
            <a:r>
              <a:rPr lang="en-US" sz="1600" dirty="0" smtClean="0"/>
              <a:t>)</a:t>
            </a:r>
            <a:endParaRPr lang="en-AU" sz="1600" b="1" dirty="0"/>
          </a:p>
        </p:txBody>
      </p:sp>
      <p:sp>
        <p:nvSpPr>
          <p:cNvPr id="3" name="Text Placeholder 2"/>
          <p:cNvSpPr>
            <a:spLocks noGrp="1"/>
          </p:cNvSpPr>
          <p:nvPr>
            <p:ph type="body" sz="quarter" idx="10"/>
          </p:nvPr>
        </p:nvSpPr>
        <p:spPr/>
        <p:txBody>
          <a:bodyPr>
            <a:normAutofit lnSpcReduction="10000"/>
          </a:bodyPr>
          <a:lstStyle/>
          <a:p>
            <a:endParaRPr lang="en-US" dirty="0" smtClean="0"/>
          </a:p>
          <a:p>
            <a:r>
              <a:rPr lang="en-US" dirty="0"/>
              <a:t>I</a:t>
            </a:r>
            <a:r>
              <a:rPr lang="en-US" dirty="0" smtClean="0"/>
              <a:t>ntrinsic value of education and its</a:t>
            </a:r>
          </a:p>
          <a:p>
            <a:pPr>
              <a:buNone/>
            </a:pPr>
            <a:r>
              <a:rPr lang="en-US" dirty="0" smtClean="0"/>
              <a:t>	functions, both for the individual and for society </a:t>
            </a:r>
          </a:p>
          <a:p>
            <a:endParaRPr lang="en-US" dirty="0" smtClean="0"/>
          </a:p>
          <a:p>
            <a:r>
              <a:rPr lang="en-US" dirty="0"/>
              <a:t>F</a:t>
            </a:r>
            <a:r>
              <a:rPr lang="en-US" dirty="0" smtClean="0"/>
              <a:t>ramework for the assessment of</a:t>
            </a:r>
          </a:p>
          <a:p>
            <a:pPr>
              <a:buNone/>
            </a:pPr>
            <a:r>
              <a:rPr lang="en-US" dirty="0" smtClean="0"/>
              <a:t>	inequalities in education: suggests  conception of</a:t>
            </a:r>
          </a:p>
          <a:p>
            <a:pPr>
              <a:buNone/>
            </a:pPr>
            <a:r>
              <a:rPr lang="en-US" dirty="0" smtClean="0"/>
              <a:t>	effective opportunities</a:t>
            </a:r>
          </a:p>
          <a:p>
            <a:pPr>
              <a:buNone/>
            </a:pPr>
            <a:endParaRPr lang="en-US" dirty="0" smtClean="0"/>
          </a:p>
          <a:p>
            <a:r>
              <a:rPr lang="en-US" dirty="0"/>
              <a:t>I</a:t>
            </a:r>
            <a:r>
              <a:rPr lang="en-US" dirty="0" smtClean="0"/>
              <a:t>nforms pedagogy and models of curriculum that enhance freedom and agency</a:t>
            </a:r>
          </a:p>
          <a:p>
            <a:pPr marL="377825" indent="0">
              <a:buNone/>
            </a:pP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100" dirty="0" smtClean="0"/>
              <a:t>C.A. and continuities with Critical Pedagogy</a:t>
            </a:r>
            <a:br>
              <a:rPr lang="en-AU" sz="3100" dirty="0" smtClean="0"/>
            </a:br>
            <a:r>
              <a:rPr lang="en-US" sz="1800" dirty="0"/>
              <a:t>(Walker 2009, </a:t>
            </a:r>
            <a:r>
              <a:rPr lang="en-US" sz="1800" dirty="0" err="1"/>
              <a:t>Kincheloe</a:t>
            </a:r>
            <a:r>
              <a:rPr lang="en-US" sz="1800" dirty="0"/>
              <a:t> 2000, 2004</a:t>
            </a:r>
            <a:r>
              <a:rPr lang="en-US" sz="1800" dirty="0" smtClean="0"/>
              <a:t>, </a:t>
            </a:r>
            <a:r>
              <a:rPr lang="en-US" sz="1800" dirty="0" err="1" smtClean="0"/>
              <a:t>Unterhalter</a:t>
            </a:r>
            <a:r>
              <a:rPr lang="en-US" sz="1800" dirty="0" smtClean="0"/>
              <a:t> 2009, Janks 2010)</a:t>
            </a:r>
            <a:r>
              <a:rPr lang="en-AU" sz="1800" dirty="0"/>
              <a:t/>
            </a:r>
            <a:br>
              <a:rPr lang="en-AU" sz="1800" dirty="0"/>
            </a:br>
            <a:endParaRPr lang="en-AU" sz="1800" dirty="0"/>
          </a:p>
        </p:txBody>
      </p:sp>
      <p:sp>
        <p:nvSpPr>
          <p:cNvPr id="3" name="Text Placeholder 2"/>
          <p:cNvSpPr>
            <a:spLocks noGrp="1"/>
          </p:cNvSpPr>
          <p:nvPr>
            <p:ph type="body" sz="quarter" idx="10"/>
          </p:nvPr>
        </p:nvSpPr>
        <p:spPr/>
        <p:txBody>
          <a:bodyPr>
            <a:normAutofit fontScale="85000" lnSpcReduction="20000"/>
          </a:bodyPr>
          <a:lstStyle/>
          <a:p>
            <a:r>
              <a:rPr lang="en-AU" dirty="0" smtClean="0"/>
              <a:t>Critical pedagogy : engage with questions of </a:t>
            </a:r>
          </a:p>
          <a:p>
            <a:pPr lvl="1"/>
            <a:r>
              <a:rPr lang="en-AU" dirty="0" smtClean="0"/>
              <a:t>Power, Access,  Diversity and </a:t>
            </a:r>
          </a:p>
          <a:p>
            <a:pPr lvl="1"/>
            <a:r>
              <a:rPr lang="en-AU" dirty="0" smtClean="0"/>
              <a:t>Opportunities to design social futures</a:t>
            </a:r>
          </a:p>
          <a:p>
            <a:pPr marL="795338" lvl="1" indent="0">
              <a:buNone/>
            </a:pPr>
            <a:endParaRPr lang="en-AU" dirty="0" smtClean="0"/>
          </a:p>
          <a:p>
            <a:r>
              <a:rPr lang="en-AU" dirty="0" smtClean="0"/>
              <a:t>Like critical pedagogy, capability approach situates education within a vision of social and human development</a:t>
            </a:r>
          </a:p>
          <a:p>
            <a:pPr marL="377825" indent="0">
              <a:buNone/>
            </a:pPr>
            <a:endParaRPr lang="en-AU" dirty="0" smtClean="0"/>
          </a:p>
          <a:p>
            <a:r>
              <a:rPr lang="en-AU" dirty="0" smtClean="0"/>
              <a:t>Both share the concern for the potential of education to enable the doing of good in the world</a:t>
            </a:r>
          </a:p>
          <a:p>
            <a:pPr marL="377825" indent="0">
              <a:buNone/>
            </a:pPr>
            <a:endParaRPr lang="en-AU" dirty="0"/>
          </a:p>
          <a:p>
            <a:r>
              <a:rPr lang="en-US" dirty="0"/>
              <a:t>‘challenge us to recognize, engage and critique (so as to transform) any existing undemocratic social practices and institutional structures </a:t>
            </a:r>
            <a:endParaRPr lang="en-A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400" dirty="0" smtClean="0"/>
              <a:t>Critical Pedagogy for </a:t>
            </a:r>
            <a:br>
              <a:rPr lang="en-AU" sz="2400" dirty="0" smtClean="0"/>
            </a:br>
            <a:r>
              <a:rPr lang="en-AU" sz="2400" dirty="0" smtClean="0"/>
              <a:t>Transformed Relationships and Human Flourishing</a:t>
            </a:r>
            <a:br>
              <a:rPr lang="en-AU" sz="2400" dirty="0" smtClean="0"/>
            </a:br>
            <a:r>
              <a:rPr lang="en-AU" sz="1800" dirty="0" smtClean="0"/>
              <a:t>(Hart 2009, </a:t>
            </a:r>
            <a:r>
              <a:rPr lang="en-AU" sz="1800" dirty="0" err="1" smtClean="0"/>
              <a:t>Terzi</a:t>
            </a:r>
            <a:r>
              <a:rPr lang="en-AU" sz="1800" dirty="0" smtClean="0"/>
              <a:t> 2010, </a:t>
            </a:r>
            <a:r>
              <a:rPr lang="en-AU" sz="1800" dirty="0" err="1" smtClean="0"/>
              <a:t>Robeyns</a:t>
            </a:r>
            <a:r>
              <a:rPr lang="en-AU" sz="1800" dirty="0" smtClean="0"/>
              <a:t> 2005) </a:t>
            </a:r>
            <a:endParaRPr lang="en-AU" sz="1800" dirty="0"/>
          </a:p>
        </p:txBody>
      </p:sp>
      <p:sp>
        <p:nvSpPr>
          <p:cNvPr id="3" name="Text Placeholder 2"/>
          <p:cNvSpPr>
            <a:spLocks noGrp="1"/>
          </p:cNvSpPr>
          <p:nvPr>
            <p:ph type="body" sz="quarter" idx="10"/>
          </p:nvPr>
        </p:nvSpPr>
        <p:spPr/>
        <p:txBody>
          <a:bodyPr>
            <a:normAutofit fontScale="92500" lnSpcReduction="20000"/>
          </a:bodyPr>
          <a:lstStyle/>
          <a:p>
            <a:pPr lvl="1" algn="ctr">
              <a:buNone/>
            </a:pPr>
            <a:r>
              <a:rPr lang="en-US" b="1" dirty="0" smtClean="0"/>
              <a:t>	</a:t>
            </a:r>
          </a:p>
          <a:p>
            <a:pPr lvl="1" algn="ctr">
              <a:buNone/>
            </a:pPr>
            <a:r>
              <a:rPr lang="en-US" b="1" dirty="0" smtClean="0"/>
              <a:t>Pedagogy as democratic process:</a:t>
            </a:r>
          </a:p>
          <a:p>
            <a:pPr lvl="1">
              <a:buNone/>
            </a:pPr>
            <a:endParaRPr lang="en-US" dirty="0" smtClean="0"/>
          </a:p>
          <a:p>
            <a:pPr lvl="1"/>
            <a:r>
              <a:rPr lang="en-US" dirty="0" smtClean="0"/>
              <a:t>Ask how young people view their capabilities and their agency with regard to achieving valued ways of being and doing for themselves</a:t>
            </a:r>
          </a:p>
          <a:p>
            <a:pPr lvl="1"/>
            <a:endParaRPr lang="en-US" dirty="0" smtClean="0"/>
          </a:p>
          <a:p>
            <a:pPr lvl="1"/>
            <a:r>
              <a:rPr lang="en-US" dirty="0"/>
              <a:t>N</a:t>
            </a:r>
            <a:r>
              <a:rPr lang="en-US" dirty="0" smtClean="0"/>
              <a:t>eeds to be dynamic and iterative as the ways of being and doing that young people value may be subject to change as they grow and develop</a:t>
            </a:r>
          </a:p>
          <a:p>
            <a:pPr lvl="1"/>
            <a:endParaRPr lang="en-US" dirty="0" smtClean="0"/>
          </a:p>
          <a:p>
            <a:pPr lvl="1"/>
            <a:r>
              <a:rPr lang="en-US" dirty="0"/>
              <a:t>N</a:t>
            </a:r>
            <a:r>
              <a:rPr lang="en-US" dirty="0" smtClean="0"/>
              <a:t>eeds to be a sense of fluidity with opportunities to review, refine and reframe the capabilities identified on an individual basis</a:t>
            </a:r>
          </a:p>
          <a:p>
            <a:endParaRPr lang="en-A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3100" b="1" dirty="0" smtClean="0"/>
              <a:t>Capabilities, Experience and the Negotiation of Meaning</a:t>
            </a:r>
            <a:r>
              <a:rPr lang="en-AU" sz="3100" dirty="0" smtClean="0"/>
              <a:t/>
            </a:r>
            <a:br>
              <a:rPr lang="en-AU" sz="3100" dirty="0" smtClean="0"/>
            </a:br>
            <a:r>
              <a:rPr lang="en-AU" sz="3100" b="1" dirty="0" smtClean="0"/>
              <a:t>(</a:t>
            </a:r>
            <a:r>
              <a:rPr lang="en-AU" sz="1800" b="1" dirty="0" err="1" smtClean="0"/>
              <a:t>LeBmann</a:t>
            </a:r>
            <a:r>
              <a:rPr lang="en-AU" sz="1800" b="1" dirty="0" smtClean="0"/>
              <a:t> 2009, Cormack 2007, </a:t>
            </a:r>
            <a:r>
              <a:rPr lang="en-AU" sz="1800" b="1" dirty="0" err="1" smtClean="0"/>
              <a:t>Biesta</a:t>
            </a:r>
            <a:r>
              <a:rPr lang="en-AU" sz="1800" b="1" dirty="0" smtClean="0"/>
              <a:t>, </a:t>
            </a:r>
            <a:r>
              <a:rPr lang="en-AU" sz="1800" b="1" dirty="0" err="1" smtClean="0"/>
              <a:t>Osborg</a:t>
            </a:r>
            <a:r>
              <a:rPr lang="en-AU" sz="1800" b="1" dirty="0" smtClean="0"/>
              <a:t> and </a:t>
            </a:r>
            <a:r>
              <a:rPr lang="en-AU" sz="1800" b="1" dirty="0" err="1" smtClean="0"/>
              <a:t>Cilliers</a:t>
            </a:r>
            <a:r>
              <a:rPr lang="en-AU" sz="1800" b="1" dirty="0" smtClean="0"/>
              <a:t> 2008 , Luke 2011, </a:t>
            </a:r>
            <a:r>
              <a:rPr lang="en-AU" sz="1800" b="1" dirty="0" err="1" smtClean="0"/>
              <a:t>Harpaz</a:t>
            </a:r>
            <a:r>
              <a:rPr lang="en-AU" sz="1800" b="1" dirty="0" smtClean="0"/>
              <a:t> 2005)</a:t>
            </a:r>
            <a:endParaRPr lang="en-AU" sz="1800" b="1" dirty="0"/>
          </a:p>
        </p:txBody>
      </p:sp>
      <p:sp>
        <p:nvSpPr>
          <p:cNvPr id="3" name="Text Placeholder 2"/>
          <p:cNvSpPr>
            <a:spLocks noGrp="1"/>
          </p:cNvSpPr>
          <p:nvPr>
            <p:ph type="body" sz="quarter" idx="10"/>
          </p:nvPr>
        </p:nvSpPr>
        <p:spPr/>
        <p:txBody>
          <a:bodyPr>
            <a:noAutofit/>
          </a:bodyPr>
          <a:lstStyle/>
          <a:p>
            <a:pPr marL="377825" indent="0">
              <a:buNone/>
            </a:pPr>
            <a:r>
              <a:rPr lang="en-US" sz="1600" dirty="0" smtClean="0"/>
              <a:t>The Usefulness of John Dewey</a:t>
            </a:r>
          </a:p>
          <a:p>
            <a:r>
              <a:rPr lang="en-US" sz="1600" dirty="0" smtClean="0"/>
              <a:t>“learning as a co-operative task of the learner and the educator. The educator acts as a guide and supports the learner in framing purposes. This guidance is not a restriction but an enhancement of the learner’s freedom of intelligence (Dewey 1938, p. 71). </a:t>
            </a:r>
          </a:p>
          <a:p>
            <a:endParaRPr lang="en-US" sz="1600" dirty="0" smtClean="0"/>
          </a:p>
          <a:p>
            <a:r>
              <a:rPr lang="en-US" sz="1600" dirty="0" smtClean="0"/>
              <a:t>Use of experience as key unit for learning</a:t>
            </a:r>
          </a:p>
          <a:p>
            <a:pPr lvl="1"/>
            <a:r>
              <a:rPr lang="en-US" sz="1600" dirty="0" smtClean="0"/>
              <a:t>look at the situation of the learner, i.e.</a:t>
            </a:r>
          </a:p>
          <a:p>
            <a:pPr lvl="2"/>
            <a:r>
              <a:rPr lang="en-US" sz="1600" dirty="0" smtClean="0"/>
              <a:t>External conditions: </a:t>
            </a:r>
            <a:endParaRPr lang="en-US" sz="1600" dirty="0"/>
          </a:p>
          <a:p>
            <a:pPr lvl="3"/>
            <a:r>
              <a:rPr lang="en-US" sz="1600" dirty="0" smtClean="0"/>
              <a:t>foregrounds interaction </a:t>
            </a:r>
          </a:p>
          <a:p>
            <a:pPr lvl="3"/>
            <a:r>
              <a:rPr lang="en-US" sz="1600" dirty="0" smtClean="0"/>
              <a:t>highlights the importance social environment, contact and communication</a:t>
            </a:r>
          </a:p>
          <a:p>
            <a:pPr lvl="1"/>
            <a:r>
              <a:rPr lang="en-US" sz="1600" dirty="0" smtClean="0"/>
              <a:t>Internal conditions: principle of continuity shapes the internal condition of the learner: </a:t>
            </a:r>
            <a:r>
              <a:rPr lang="en-US" sz="1600" dirty="0">
                <a:solidFill>
                  <a:srgbClr val="800000"/>
                </a:solidFill>
              </a:rPr>
              <a:t>past, present and future experiences are connected</a:t>
            </a:r>
            <a:r>
              <a:rPr lang="en-US" sz="1600" dirty="0" smtClean="0"/>
              <a:t>  (</a:t>
            </a:r>
            <a:r>
              <a:rPr lang="en-US" sz="1600" dirty="0" err="1" smtClean="0"/>
              <a:t>LeBmann</a:t>
            </a:r>
            <a:r>
              <a:rPr lang="en-US" sz="1600" dirty="0" smtClean="0"/>
              <a:t> 2009)</a:t>
            </a:r>
          </a:p>
          <a:p>
            <a:endParaRPr lang="en-US" sz="1600" b="1" dirty="0"/>
          </a:p>
          <a:p>
            <a:r>
              <a:rPr lang="en-US" sz="1600" dirty="0"/>
              <a:t>There is no final truth of the matter, only increasingly diverse ways of interacting in a world that is becoming increasingly complex.’</a:t>
            </a:r>
            <a:r>
              <a:rPr lang="en-AU" sz="1600" dirty="0"/>
              <a:t> </a:t>
            </a:r>
            <a:r>
              <a:rPr lang="en-AU" sz="1600" dirty="0" smtClean="0"/>
              <a:t> (</a:t>
            </a:r>
            <a:r>
              <a:rPr lang="en-AU" sz="1600" dirty="0" err="1" smtClean="0"/>
              <a:t>Biesta</a:t>
            </a:r>
            <a:r>
              <a:rPr lang="en-AU" sz="1600" dirty="0" smtClean="0"/>
              <a:t> et al 2008)</a:t>
            </a:r>
          </a:p>
          <a:p>
            <a:pPr marL="377825" indent="0">
              <a:buNone/>
            </a:pPr>
            <a:endParaRPr lang="en-US" sz="1600" b="1" dirty="0" smtClean="0"/>
          </a:p>
          <a:p>
            <a:r>
              <a:rPr lang="en-US" sz="1600" dirty="0" smtClean="0"/>
              <a:t>Dewey </a:t>
            </a:r>
            <a:r>
              <a:rPr lang="en-US" sz="1600" dirty="0"/>
              <a:t>wanted to reassert a science and philosophy that dealt with cultural morals and values. For Dewey, morality was a “practical sociocultural fact” from which all inquiry </a:t>
            </a:r>
            <a:r>
              <a:rPr lang="en-US" sz="1600" dirty="0" smtClean="0"/>
              <a:t>proceeded ( Luke 2011)</a:t>
            </a:r>
            <a:endParaRPr lang="en-AU" sz="1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Capability Approach: Implications for Teaching and Learning</a:t>
            </a:r>
            <a:endParaRPr lang="en-AU" dirty="0"/>
          </a:p>
        </p:txBody>
      </p:sp>
      <p:sp>
        <p:nvSpPr>
          <p:cNvPr id="3" name="Content Placeholder 2"/>
          <p:cNvSpPr>
            <a:spLocks noGrp="1"/>
          </p:cNvSpPr>
          <p:nvPr>
            <p:ph idx="1"/>
          </p:nvPr>
        </p:nvSpPr>
        <p:spPr/>
        <p:txBody>
          <a:bodyPr>
            <a:normAutofit fontScale="77500" lnSpcReduction="20000"/>
          </a:bodyPr>
          <a:lstStyle/>
          <a:p>
            <a:pPr>
              <a:buNone/>
            </a:pPr>
            <a:r>
              <a:rPr lang="en-AU" b="1" dirty="0" smtClean="0"/>
              <a:t>Key features  that  influence  design  of  learning: </a:t>
            </a:r>
          </a:p>
          <a:p>
            <a:pPr>
              <a:buNone/>
            </a:pPr>
            <a:endParaRPr lang="en-AU" b="1" dirty="0" smtClean="0"/>
          </a:p>
          <a:p>
            <a:r>
              <a:rPr lang="en-AU" dirty="0" smtClean="0"/>
              <a:t>Individual  development through  enhanced opportunity  and  freedom:</a:t>
            </a:r>
          </a:p>
          <a:p>
            <a:pPr lvl="1"/>
            <a:r>
              <a:rPr lang="en-AU" dirty="0" smtClean="0"/>
              <a:t>negotiate  learning (within expectation of curriculum frameworks)</a:t>
            </a:r>
          </a:p>
          <a:p>
            <a:pPr lvl="1"/>
            <a:r>
              <a:rPr lang="en-AU" dirty="0" smtClean="0"/>
              <a:t>build  knowledge and  expertise collectively</a:t>
            </a:r>
          </a:p>
          <a:p>
            <a:pPr lvl="1"/>
            <a:r>
              <a:rPr lang="en-AU" dirty="0" smtClean="0"/>
              <a:t>systematic planning and  teaching</a:t>
            </a:r>
          </a:p>
          <a:p>
            <a:pPr lvl="1"/>
            <a:r>
              <a:rPr lang="en-AU" dirty="0" smtClean="0"/>
              <a:t>purposeful  communication  of  learning</a:t>
            </a:r>
          </a:p>
          <a:p>
            <a:pPr lvl="1">
              <a:buNone/>
            </a:pPr>
            <a:endParaRPr lang="en-AU" dirty="0" smtClean="0"/>
          </a:p>
          <a:p>
            <a:r>
              <a:rPr lang="en-AU" dirty="0" smtClean="0"/>
              <a:t>Critical  and  creative  thinking reflected  by</a:t>
            </a:r>
          </a:p>
          <a:p>
            <a:pPr lvl="1"/>
            <a:r>
              <a:rPr lang="en-AU" dirty="0" smtClean="0"/>
              <a:t>approaches to questioning</a:t>
            </a:r>
          </a:p>
          <a:p>
            <a:pPr lvl="1"/>
            <a:r>
              <a:rPr lang="en-AU" dirty="0" smtClean="0"/>
              <a:t>teachers  and  students  designing    learning in  response  to critical, creative  and personally  connected  questions </a:t>
            </a:r>
          </a:p>
          <a:p>
            <a:pPr lvl="1"/>
            <a:r>
              <a:rPr lang="en-AU" dirty="0" smtClean="0"/>
              <a:t>transformation of  developing expertise in ways  that are  meaningful to the individual</a:t>
            </a:r>
          </a:p>
          <a:p>
            <a:endParaRPr lang="en-AU" dirty="0" smtClean="0"/>
          </a:p>
          <a:p>
            <a:endParaRPr lang="en-AU" dirty="0" smtClean="0"/>
          </a:p>
          <a:p>
            <a:endParaRPr lang="en-AU" dirty="0" smtClean="0"/>
          </a:p>
          <a:p>
            <a:endParaRPr lang="en-A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800" b="1" dirty="0" smtClean="0"/>
              <a:t>Critical tools: Pedagogical  Moments </a:t>
            </a:r>
            <a:br>
              <a:rPr lang="en-AU" sz="2800" b="1" dirty="0" smtClean="0"/>
            </a:br>
            <a:r>
              <a:rPr lang="en-AU" sz="2800" b="1" dirty="0" smtClean="0"/>
              <a:t>for  a  Critical  Capabilities  Approach</a:t>
            </a:r>
            <a:br>
              <a:rPr lang="en-AU" sz="2800" b="1" dirty="0" smtClean="0"/>
            </a:br>
            <a:r>
              <a:rPr lang="en-AU" sz="1800" b="1" dirty="0" smtClean="0"/>
              <a:t>(Cormack and </a:t>
            </a:r>
            <a:r>
              <a:rPr lang="en-AU" sz="1800" b="1" dirty="0" err="1" smtClean="0"/>
              <a:t>Sellars</a:t>
            </a:r>
            <a:r>
              <a:rPr lang="en-AU" sz="1800" b="1" dirty="0" smtClean="0"/>
              <a:t> 2006)</a:t>
            </a:r>
            <a:endParaRPr lang="en-AU" sz="1800" dirty="0"/>
          </a:p>
        </p:txBody>
      </p:sp>
      <p:sp>
        <p:nvSpPr>
          <p:cNvPr id="3" name="Text Placeholder 2"/>
          <p:cNvSpPr>
            <a:spLocks noGrp="1"/>
          </p:cNvSpPr>
          <p:nvPr>
            <p:ph type="body" sz="quarter" idx="10"/>
          </p:nvPr>
        </p:nvSpPr>
        <p:spPr/>
        <p:txBody>
          <a:bodyPr/>
          <a:lstStyle/>
          <a:p>
            <a:pPr>
              <a:buNone/>
            </a:pPr>
            <a:endParaRPr lang="en-AU" dirty="0"/>
          </a:p>
        </p:txBody>
      </p:sp>
      <p:graphicFrame>
        <p:nvGraphicFramePr>
          <p:cNvPr id="4" name="Diagram 3"/>
          <p:cNvGraphicFramePr/>
          <p:nvPr/>
        </p:nvGraphicFramePr>
        <p:xfrm>
          <a:off x="1524000" y="1397000"/>
          <a:ext cx="6934200" cy="4775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Outline </a:t>
            </a:r>
            <a:endParaRPr lang="en-AU" dirty="0"/>
          </a:p>
        </p:txBody>
      </p:sp>
      <p:sp>
        <p:nvSpPr>
          <p:cNvPr id="3" name="Text Placeholder 2"/>
          <p:cNvSpPr>
            <a:spLocks noGrp="1"/>
          </p:cNvSpPr>
          <p:nvPr>
            <p:ph type="body" sz="quarter" idx="10"/>
          </p:nvPr>
        </p:nvSpPr>
        <p:spPr/>
        <p:txBody>
          <a:bodyPr>
            <a:normAutofit/>
          </a:bodyPr>
          <a:lstStyle/>
          <a:p>
            <a:r>
              <a:rPr lang="en-AU" sz="2400" dirty="0" smtClean="0"/>
              <a:t>Overview of project</a:t>
            </a:r>
          </a:p>
          <a:p>
            <a:r>
              <a:rPr lang="en-AU" sz="2400" dirty="0" smtClean="0"/>
              <a:t>Context</a:t>
            </a:r>
          </a:p>
          <a:p>
            <a:pPr lvl="1"/>
            <a:r>
              <a:rPr lang="en-AU" sz="2000" dirty="0" smtClean="0"/>
              <a:t>Australian Curriculum</a:t>
            </a:r>
          </a:p>
          <a:p>
            <a:r>
              <a:rPr lang="en-AU" sz="2400" dirty="0" smtClean="0"/>
              <a:t>Capabilities Approach: </a:t>
            </a:r>
          </a:p>
          <a:p>
            <a:pPr lvl="1"/>
            <a:r>
              <a:rPr lang="en-AU" sz="2000" dirty="0" smtClean="0"/>
              <a:t>Theoretical dimensions</a:t>
            </a:r>
          </a:p>
          <a:p>
            <a:pPr lvl="1"/>
            <a:r>
              <a:rPr lang="en-AU" sz="2000" dirty="0" smtClean="0"/>
              <a:t>Pedagogical resources</a:t>
            </a:r>
          </a:p>
          <a:p>
            <a:r>
              <a:rPr lang="en-AU" sz="2400" dirty="0" smtClean="0"/>
              <a:t>Project Goals / Aims </a:t>
            </a:r>
          </a:p>
          <a:p>
            <a:r>
              <a:rPr lang="en-AU" sz="2400" dirty="0" smtClean="0"/>
              <a:t>Literacy and  Numeracy approach</a:t>
            </a:r>
          </a:p>
          <a:p>
            <a:r>
              <a:rPr lang="en-AU" sz="2400" dirty="0" smtClean="0"/>
              <a:t>Outcomes: </a:t>
            </a:r>
          </a:p>
          <a:p>
            <a:pPr lvl="1"/>
            <a:r>
              <a:rPr lang="en-AU" sz="2000" dirty="0" smtClean="0"/>
              <a:t>Success  Indicators</a:t>
            </a:r>
          </a:p>
          <a:p>
            <a:pPr lvl="1"/>
            <a:r>
              <a:rPr lang="en-AU" sz="2000" dirty="0" smtClean="0"/>
              <a:t>Early findings </a:t>
            </a:r>
          </a:p>
          <a:p>
            <a:r>
              <a:rPr lang="en-AU" sz="2400" dirty="0" smtClean="0"/>
              <a:t>Conclusion</a:t>
            </a:r>
            <a:endParaRPr lang="en-AU"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800" b="1" dirty="0" smtClean="0"/>
              <a:t>Community of Thinking</a:t>
            </a:r>
            <a:r>
              <a:rPr lang="en-AU" dirty="0" smtClean="0"/>
              <a:t/>
            </a:r>
            <a:br>
              <a:rPr lang="en-AU" dirty="0" smtClean="0"/>
            </a:br>
            <a:r>
              <a:rPr lang="en-AU" sz="1800" dirty="0" smtClean="0"/>
              <a:t>(</a:t>
            </a:r>
            <a:r>
              <a:rPr lang="en-AU" sz="1800" dirty="0" err="1" smtClean="0"/>
              <a:t>Harpaz</a:t>
            </a:r>
            <a:r>
              <a:rPr lang="en-AU" sz="1800" dirty="0" smtClean="0"/>
              <a:t> 2005)</a:t>
            </a:r>
            <a:endParaRPr lang="en-AU" sz="1800" dirty="0"/>
          </a:p>
        </p:txBody>
      </p:sp>
      <p:sp>
        <p:nvSpPr>
          <p:cNvPr id="3" name="Text Placeholder 2"/>
          <p:cNvSpPr>
            <a:spLocks noGrp="1"/>
          </p:cNvSpPr>
          <p:nvPr>
            <p:ph type="body" sz="quarter" idx="10"/>
          </p:nvPr>
        </p:nvSpPr>
        <p:spPr/>
        <p:txBody>
          <a:bodyPr/>
          <a:lstStyle/>
          <a:p>
            <a:r>
              <a:rPr lang="en-US" dirty="0" smtClean="0"/>
              <a:t>The practice of teaching and learning in a Community of Thinking is based on three stages:</a:t>
            </a:r>
          </a:p>
          <a:p>
            <a:pPr lvl="1"/>
            <a:r>
              <a:rPr lang="en-US" sz="2400" dirty="0" smtClean="0"/>
              <a:t>fertile questions</a:t>
            </a:r>
            <a:endParaRPr lang="en-US" dirty="0" smtClean="0"/>
          </a:p>
          <a:p>
            <a:pPr lvl="1"/>
            <a:r>
              <a:rPr lang="en-US" dirty="0" smtClean="0"/>
              <a:t>research and </a:t>
            </a:r>
          </a:p>
          <a:p>
            <a:pPr lvl="1"/>
            <a:r>
              <a:rPr lang="en-US" dirty="0" smtClean="0"/>
              <a:t>concluding performance. </a:t>
            </a:r>
          </a:p>
          <a:p>
            <a:pPr marL="795338" lvl="1" indent="0">
              <a:buNone/>
            </a:pPr>
            <a:endParaRPr lang="en-US" dirty="0" smtClean="0"/>
          </a:p>
          <a:p>
            <a:r>
              <a:rPr lang="en-US" dirty="0" smtClean="0"/>
              <a:t>These stages are supported by a continual process of initiation by which students form the common knowledge basis necessary for creating questions and conducting research. </a:t>
            </a:r>
            <a:endParaRPr lang="en-A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Questions for  a Capabilities  Approach</a:t>
            </a:r>
            <a:br>
              <a:rPr lang="en-US" dirty="0" smtClean="0"/>
            </a:br>
            <a:r>
              <a:rPr lang="en-US" sz="1600" dirty="0" smtClean="0"/>
              <a:t>(</a:t>
            </a:r>
            <a:r>
              <a:rPr lang="en-US" sz="1600" dirty="0" err="1" smtClean="0"/>
              <a:t>Harpaz</a:t>
            </a:r>
            <a:r>
              <a:rPr lang="en-US" sz="1600" dirty="0" smtClean="0"/>
              <a:t> 2005)</a:t>
            </a:r>
            <a:endParaRPr lang="en-US" sz="1600" dirty="0"/>
          </a:p>
        </p:txBody>
      </p:sp>
      <p:sp>
        <p:nvSpPr>
          <p:cNvPr id="3" name="Content Placeholder 2"/>
          <p:cNvSpPr>
            <a:spLocks noGrp="1"/>
          </p:cNvSpPr>
          <p:nvPr>
            <p:ph idx="1"/>
          </p:nvPr>
        </p:nvSpPr>
        <p:spPr/>
        <p:txBody>
          <a:bodyPr>
            <a:normAutofit fontScale="92500" lnSpcReduction="20000"/>
          </a:bodyPr>
          <a:lstStyle/>
          <a:p>
            <a:r>
              <a:rPr lang="en-US" dirty="0" smtClean="0"/>
              <a:t>An open question</a:t>
            </a:r>
            <a:endParaRPr lang="en-US" dirty="0"/>
          </a:p>
          <a:p>
            <a:endParaRPr lang="en-US" dirty="0" smtClean="0"/>
          </a:p>
          <a:p>
            <a:r>
              <a:rPr lang="en-US" dirty="0" smtClean="0"/>
              <a:t>An undermining question</a:t>
            </a:r>
          </a:p>
          <a:p>
            <a:pPr>
              <a:buNone/>
            </a:pPr>
            <a:endParaRPr lang="en-AU" dirty="0" smtClean="0"/>
          </a:p>
          <a:p>
            <a:r>
              <a:rPr lang="en-US" dirty="0" smtClean="0"/>
              <a:t>A rich question</a:t>
            </a:r>
          </a:p>
          <a:p>
            <a:pPr>
              <a:buNone/>
            </a:pPr>
            <a:endParaRPr lang="en-AU" dirty="0" smtClean="0"/>
          </a:p>
          <a:p>
            <a:r>
              <a:rPr lang="en-US" dirty="0" smtClean="0"/>
              <a:t>A connected question</a:t>
            </a:r>
          </a:p>
          <a:p>
            <a:pPr>
              <a:buNone/>
            </a:pPr>
            <a:endParaRPr lang="en-AU" dirty="0" smtClean="0"/>
          </a:p>
          <a:p>
            <a:r>
              <a:rPr lang="en-US" dirty="0" smtClean="0"/>
              <a:t> A charged question</a:t>
            </a:r>
          </a:p>
          <a:p>
            <a:pPr>
              <a:buNone/>
            </a:pPr>
            <a:endParaRPr lang="en-AU" dirty="0" smtClean="0"/>
          </a:p>
          <a:p>
            <a:r>
              <a:rPr lang="en-US" dirty="0" smtClean="0"/>
              <a:t> A practical question</a:t>
            </a:r>
            <a:endParaRPr lang="en-AU" dirty="0" smtClean="0"/>
          </a:p>
          <a:p>
            <a:endParaRPr lang="en-US" dirty="0"/>
          </a:p>
        </p:txBody>
      </p:sp>
    </p:spTree>
    <p:extLst>
      <p:ext uri="{BB962C8B-B14F-4D97-AF65-F5344CB8AC3E}">
        <p14:creationId xmlns:p14="http://schemas.microsoft.com/office/powerpoint/2010/main" xmlns="" val="32242644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47800"/>
          </a:xfrm>
        </p:spPr>
        <p:txBody>
          <a:bodyPr>
            <a:normAutofit/>
          </a:bodyPr>
          <a:lstStyle/>
          <a:p>
            <a:r>
              <a:rPr lang="en-AU" dirty="0" smtClean="0"/>
              <a:t/>
            </a:r>
            <a:br>
              <a:rPr lang="en-AU" dirty="0" smtClean="0"/>
            </a:br>
            <a:r>
              <a:rPr lang="en-AU" sz="3100" dirty="0" smtClean="0"/>
              <a:t>A Capabilities Approach to  Curriculum Knowledge</a:t>
            </a:r>
            <a:r>
              <a:rPr lang="en-AU" dirty="0" smtClean="0"/>
              <a:t/>
            </a:r>
            <a:br>
              <a:rPr lang="en-AU" dirty="0" smtClean="0"/>
            </a:br>
            <a:endParaRPr lang="en-AU" dirty="0"/>
          </a:p>
        </p:txBody>
      </p:sp>
      <p:sp>
        <p:nvSpPr>
          <p:cNvPr id="3" name="Content Placeholder 2"/>
          <p:cNvSpPr>
            <a:spLocks noGrp="1"/>
          </p:cNvSpPr>
          <p:nvPr>
            <p:ph idx="1"/>
          </p:nvPr>
        </p:nvSpPr>
        <p:spPr/>
        <p:txBody>
          <a:bodyPr>
            <a:normAutofit fontScale="92500" lnSpcReduction="20000"/>
          </a:bodyPr>
          <a:lstStyle/>
          <a:p>
            <a:pPr lvl="0">
              <a:buNone/>
            </a:pPr>
            <a:r>
              <a:rPr lang="en-AU" dirty="0" smtClean="0"/>
              <a:t>	Key  questions:</a:t>
            </a:r>
          </a:p>
          <a:p>
            <a:pPr lvl="0">
              <a:buNone/>
            </a:pPr>
            <a:endParaRPr lang="en-AU" dirty="0" smtClean="0"/>
          </a:p>
          <a:p>
            <a:pPr lvl="0"/>
            <a:r>
              <a:rPr lang="en-AU" dirty="0" smtClean="0"/>
              <a:t>How will teachers  and students critically engage with curriculum knowledge in ways that support democratic relationships?</a:t>
            </a:r>
          </a:p>
          <a:p>
            <a:pPr>
              <a:buNone/>
            </a:pPr>
            <a:endParaRPr lang="en-AU" dirty="0" smtClean="0"/>
          </a:p>
          <a:p>
            <a:pPr lvl="0"/>
            <a:r>
              <a:rPr lang="en-AU" dirty="0" smtClean="0"/>
              <a:t>How will we know that human flourishing is occurring through evidence of wellbeing , opportunity  and  freedom to exercise capabilities, and  in ways that enable personal, social and political aspirations?</a:t>
            </a:r>
          </a:p>
          <a:p>
            <a:pPr lvl="0"/>
            <a:endParaRPr lang="en-AU" dirty="0" smtClean="0"/>
          </a:p>
          <a:p>
            <a:pPr lvl="0"/>
            <a:r>
              <a:rPr lang="en-AU" dirty="0" smtClean="0"/>
              <a:t>What  will our  indicators  of  success  be?</a:t>
            </a:r>
          </a:p>
          <a:p>
            <a:endParaRPr lang="en-A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smtClean="0"/>
              <a:t>Project goals: Connecting  the  Dimensions</a:t>
            </a:r>
            <a:endParaRPr lang="en-AU" dirty="0"/>
          </a:p>
        </p:txBody>
      </p:sp>
      <p:sp>
        <p:nvSpPr>
          <p:cNvPr id="3" name="Content Placeholder 2"/>
          <p:cNvSpPr>
            <a:spLocks noGrp="1"/>
          </p:cNvSpPr>
          <p:nvPr>
            <p:ph idx="1"/>
          </p:nvPr>
        </p:nvSpPr>
        <p:spPr/>
        <p:txBody>
          <a:bodyPr>
            <a:normAutofit/>
          </a:bodyPr>
          <a:lstStyle/>
          <a:p>
            <a:pPr>
              <a:buNone/>
            </a:pPr>
            <a:r>
              <a:rPr lang="en-AU" b="1" dirty="0" smtClean="0"/>
              <a:t> </a:t>
            </a:r>
            <a:endParaRPr lang="en-AU" sz="3600" dirty="0" smtClean="0"/>
          </a:p>
          <a:p>
            <a:r>
              <a:rPr lang="en-AU" b="1" dirty="0" smtClean="0"/>
              <a:t>Developing expert curriculum knowledge</a:t>
            </a:r>
            <a:r>
              <a:rPr lang="en-AU" sz="3600" dirty="0" smtClean="0"/>
              <a:t>	</a:t>
            </a:r>
          </a:p>
          <a:p>
            <a:r>
              <a:rPr lang="en-AU" b="1" dirty="0" smtClean="0"/>
              <a:t>Tying planning to pedagogy</a:t>
            </a:r>
            <a:endParaRPr lang="en-AU" sz="3600" dirty="0" smtClean="0"/>
          </a:p>
          <a:p>
            <a:r>
              <a:rPr lang="en-AU" b="1" dirty="0" smtClean="0"/>
              <a:t>Enacting pedagogy</a:t>
            </a:r>
          </a:p>
          <a:p>
            <a:r>
              <a:rPr lang="en-AU" sz="2900" b="1" dirty="0" smtClean="0"/>
              <a:t>Assessment</a:t>
            </a:r>
            <a:endParaRPr lang="en-AU" sz="2900" dirty="0"/>
          </a:p>
          <a:p>
            <a:r>
              <a:rPr lang="en-AU" sz="2900" b="1" dirty="0"/>
              <a:t>Reflection and Evaluation</a:t>
            </a:r>
            <a:endParaRPr lang="en-AU" sz="2900" dirty="0"/>
          </a:p>
          <a:p>
            <a:endParaRPr lang="en-AU" sz="3600" dirty="0" smtClean="0"/>
          </a:p>
          <a:p>
            <a:pPr>
              <a:buNone/>
            </a:pPr>
            <a:endParaRPr lang="en-AU" sz="36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story thus far……</a:t>
            </a:r>
            <a:endParaRPr lang="en-AU" dirty="0"/>
          </a:p>
        </p:txBody>
      </p:sp>
      <p:sp>
        <p:nvSpPr>
          <p:cNvPr id="3" name="Text Placeholder 2"/>
          <p:cNvSpPr>
            <a:spLocks noGrp="1"/>
          </p:cNvSpPr>
          <p:nvPr>
            <p:ph type="body" sz="quarter" idx="10"/>
          </p:nvPr>
        </p:nvSpPr>
        <p:spPr/>
        <p:txBody>
          <a:bodyPr>
            <a:normAutofit fontScale="92500"/>
          </a:bodyPr>
          <a:lstStyle/>
          <a:p>
            <a:pPr>
              <a:buNone/>
            </a:pPr>
            <a:r>
              <a:rPr lang="en-AU" dirty="0" smtClean="0"/>
              <a:t>Articles from media used as starting points</a:t>
            </a:r>
          </a:p>
          <a:p>
            <a:pPr marL="892175" indent="-514350">
              <a:buFont typeface="+mj-lt"/>
              <a:buAutoNum type="arabicPeriod"/>
            </a:pPr>
            <a:r>
              <a:rPr lang="en-AU" dirty="0" smtClean="0"/>
              <a:t>	Flood in Queensland</a:t>
            </a:r>
          </a:p>
          <a:p>
            <a:pPr marL="1252538" lvl="1" indent="-514350" algn="just">
              <a:buNone/>
            </a:pPr>
            <a:r>
              <a:rPr lang="en-AU" dirty="0" smtClean="0"/>
              <a:t> Write a letter to Mrs Anna Bligh giving her your opinion and advising her of possible floods and measures to ensure minimal damage when the next flood hit Queensland. </a:t>
            </a:r>
          </a:p>
          <a:p>
            <a:pPr marL="892175" indent="-514350">
              <a:buFont typeface="+mj-lt"/>
              <a:buAutoNum type="arabicPeriod"/>
            </a:pPr>
            <a:r>
              <a:rPr lang="en-AU" dirty="0" smtClean="0"/>
              <a:t>	Party invitation on face book</a:t>
            </a:r>
          </a:p>
          <a:p>
            <a:pPr marL="1238250" lvl="2" indent="-514350" algn="just">
              <a:buClr>
                <a:srgbClr val="660066"/>
              </a:buClr>
              <a:buNone/>
            </a:pPr>
            <a:r>
              <a:rPr lang="en-AU" sz="2800" dirty="0" smtClean="0"/>
              <a:t>Writing a brochure  providing advice  on child protection  and internet usage.</a:t>
            </a:r>
          </a:p>
          <a:p>
            <a:pPr marL="892175" indent="-514350">
              <a:buFont typeface="+mj-lt"/>
              <a:buAutoNum type="arabicPeriod"/>
            </a:pPr>
            <a:endParaRPr lang="en-AU" dirty="0" smtClean="0"/>
          </a:p>
          <a:p>
            <a:pPr marL="892175" indent="-514350">
              <a:buFont typeface="+mj-lt"/>
              <a:buAutoNum type="arabicPeriod"/>
            </a:pPr>
            <a:r>
              <a:rPr lang="en-AU" dirty="0" smtClean="0"/>
              <a:t>Gulliver's travel story</a:t>
            </a:r>
          </a:p>
          <a:p>
            <a:pPr marL="1252538" lvl="1" indent="-514350">
              <a:buNone/>
            </a:pPr>
            <a:r>
              <a:rPr lang="en-AU" dirty="0" smtClean="0"/>
              <a:t>Use of literature and mathematical concepts </a:t>
            </a:r>
          </a:p>
          <a:p>
            <a:pPr marL="892175" indent="-514350">
              <a:buNone/>
            </a:pPr>
            <a:endParaRPr lang="en-AU"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800" b="1" dirty="0" smtClean="0"/>
              <a:t>A Process for Thinking About and Critically Engaging with Curriculum Knowledge</a:t>
            </a:r>
            <a:endParaRPr lang="en-AU" sz="2800" b="1" dirty="0"/>
          </a:p>
        </p:txBody>
      </p:sp>
      <p:sp>
        <p:nvSpPr>
          <p:cNvPr id="3" name="Text Placeholder 2"/>
          <p:cNvSpPr>
            <a:spLocks noGrp="1"/>
          </p:cNvSpPr>
          <p:nvPr>
            <p:ph type="body" sz="quarter" idx="10"/>
          </p:nvPr>
        </p:nvSpPr>
        <p:spPr/>
        <p:txBody>
          <a:bodyPr>
            <a:normAutofit fontScale="70000" lnSpcReduction="20000"/>
          </a:bodyPr>
          <a:lstStyle/>
          <a:p>
            <a:r>
              <a:rPr lang="en-US" dirty="0" smtClean="0"/>
              <a:t>Consider  how  questioning  through the lens  of  capabilities references the  content  strands  and   possible  learning events .</a:t>
            </a:r>
          </a:p>
          <a:p>
            <a:endParaRPr lang="en-US" dirty="0" smtClean="0"/>
          </a:p>
          <a:p>
            <a:r>
              <a:rPr lang="en-US" dirty="0" smtClean="0"/>
              <a:t>Consider  how  other  capabilities  and  strands  come  into view when  asked to think  about each of  the  dimensions through critical  questioning.</a:t>
            </a:r>
          </a:p>
          <a:p>
            <a:pPr>
              <a:buNone/>
            </a:pPr>
            <a:endParaRPr lang="en-AU" dirty="0" smtClean="0"/>
          </a:p>
          <a:p>
            <a:r>
              <a:rPr lang="en-AU" i="1" dirty="0" smtClean="0"/>
              <a:t>How  do these activities  engage the subject e.g.</a:t>
            </a:r>
          </a:p>
          <a:p>
            <a:pPr lvl="1"/>
            <a:r>
              <a:rPr lang="en-AU" i="1" dirty="0" smtClean="0"/>
              <a:t>the Mathematics  proficiencies e.g. develop  a  disposition  for  analytical thinking</a:t>
            </a:r>
          </a:p>
          <a:p>
            <a:pPr lvl="1"/>
            <a:r>
              <a:rPr lang="en-AU" i="1" dirty="0" smtClean="0"/>
              <a:t> content  descriptors in Mathematics  and  English?</a:t>
            </a:r>
          </a:p>
          <a:p>
            <a:pPr lvl="1">
              <a:buNone/>
            </a:pPr>
            <a:endParaRPr lang="en-AU" dirty="0" smtClean="0"/>
          </a:p>
          <a:p>
            <a:r>
              <a:rPr lang="en-AU" dirty="0" smtClean="0"/>
              <a:t>How  have  these  learning  activities  led  students to  an  action through  engagement  with</a:t>
            </a:r>
          </a:p>
          <a:p>
            <a:pPr lvl="1"/>
            <a:r>
              <a:rPr lang="en-AU" dirty="0" smtClean="0"/>
              <a:t> functioning </a:t>
            </a:r>
          </a:p>
          <a:p>
            <a:pPr lvl="1"/>
            <a:r>
              <a:rPr lang="en-AU" dirty="0" smtClean="0"/>
              <a:t>capabilities development</a:t>
            </a:r>
          </a:p>
          <a:p>
            <a:pPr lvl="1"/>
            <a:r>
              <a:rPr lang="en-AU" dirty="0" smtClean="0"/>
              <a:t>opportunities to  demonstrate agency?</a:t>
            </a:r>
          </a:p>
          <a:p>
            <a:pPr lvl="1"/>
            <a:endParaRPr lang="en-AU" dirty="0" smtClean="0"/>
          </a:p>
          <a:p>
            <a:pPr lvl="1">
              <a:buNone/>
            </a:pPr>
            <a:endParaRPr lang="en-AU" dirty="0" smtClean="0"/>
          </a:p>
          <a:p>
            <a:pPr lvl="1"/>
            <a:endParaRPr lang="en-AU" dirty="0" smtClean="0"/>
          </a:p>
          <a:p>
            <a:endParaRPr lang="en-AU" dirty="0" smtClean="0"/>
          </a:p>
          <a:p>
            <a:pPr>
              <a:buNone/>
            </a:pPr>
            <a:endParaRPr lang="en-AU" dirty="0" smtClean="0"/>
          </a:p>
          <a:p>
            <a:endParaRPr lang="en-AU" dirty="0" smtClean="0"/>
          </a:p>
          <a:p>
            <a:pPr>
              <a:buNone/>
            </a:pPr>
            <a:endParaRPr lang="en-AU"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AU"/>
          </a:p>
        </p:txBody>
      </p:sp>
      <p:pic>
        <p:nvPicPr>
          <p:cNvPr id="7" name="Picture 4" descr="http://www.schillerinstitute.org/graphics/photos/eco_strategic/Tabasco_Mexico_flood_color_350w.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
        <p:nvSpPr>
          <p:cNvPr id="174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AU"/>
          </a:p>
        </p:txBody>
      </p:sp>
      <p:sp>
        <p:nvSpPr>
          <p:cNvPr id="17411" name="Rectangle 3"/>
          <p:cNvSpPr>
            <a:spLocks noChangeArrowheads="1"/>
          </p:cNvSpPr>
          <p:nvPr/>
        </p:nvSpPr>
        <p:spPr bwMode="auto">
          <a:xfrm>
            <a:off x="0" y="326193"/>
            <a:ext cx="8892480"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kumimoji="0" lang="en-AU" sz="2000" b="1" i="0" u="none" strike="noStrike" cap="none" normalizeH="0" baseline="0" dirty="0" smtClean="0">
                <a:ln>
                  <a:noFill/>
                </a:ln>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Read the article focussing on the part starting from:</a:t>
            </a:r>
            <a:r>
              <a:rPr kumimoji="0" lang="en-AU" sz="2000" b="1" i="0" u="none" strike="noStrike" cap="none" normalizeH="0" dirty="0" smtClean="0">
                <a:ln>
                  <a:noFill/>
                </a:ln>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 “…</a:t>
            </a:r>
            <a:r>
              <a:rPr kumimoji="0" lang="en-AU" sz="2000" b="1" i="1" u="none" strike="noStrike" cap="none" normalizeH="0" baseline="0" dirty="0" smtClean="0">
                <a:ln>
                  <a:noFill/>
                </a:ln>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they showed anyone who talks…” to “…dam above Brisbane had created misplaced confidence? (Wivenhoe had not yet been built)”.</a:t>
            </a:r>
          </a:p>
          <a:p>
            <a:pPr fontAlgn="base">
              <a:spcBef>
                <a:spcPct val="0"/>
              </a:spcBef>
              <a:spcAft>
                <a:spcPct val="0"/>
              </a:spcAft>
            </a:pPr>
            <a:endParaRPr kumimoji="0" lang="en-AU" sz="2000" b="1" i="1" u="none" strike="noStrike" cap="none" normalizeH="0" baseline="0" dirty="0" smtClean="0">
              <a:ln>
                <a:noFill/>
              </a:ln>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a:p>
            <a:pPr lvl="0" fontAlgn="base">
              <a:spcBef>
                <a:spcPct val="0"/>
              </a:spcBef>
              <a:spcAft>
                <a:spcPct val="0"/>
              </a:spcAft>
            </a:pPr>
            <a:r>
              <a:rPr lang="en-AU" sz="2000" b="1" dirty="0" smtClean="0">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Is the argument supported by the given data?</a:t>
            </a:r>
          </a:p>
          <a:p>
            <a:pPr fontAlgn="base">
              <a:spcBef>
                <a:spcPct val="0"/>
              </a:spcBef>
              <a:spcAft>
                <a:spcPct val="0"/>
              </a:spcAft>
            </a:pPr>
            <a:r>
              <a:rPr lang="en-AU" sz="2000" b="1" dirty="0" smtClean="0">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Can the flood pattern be predicted?</a:t>
            </a:r>
            <a:endParaRPr lang="en-AU" sz="2000" b="1" i="1" dirty="0" smtClean="0">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a:p>
            <a:pPr fontAlgn="base">
              <a:spcBef>
                <a:spcPct val="0"/>
              </a:spcBef>
              <a:spcAft>
                <a:spcPct val="0"/>
              </a:spcAft>
            </a:pPr>
            <a:r>
              <a:rPr kumimoji="0" lang="en-AU" sz="2000" b="1" i="1" u="none" strike="noStrike" cap="none" normalizeH="0" baseline="0" dirty="0" smtClean="0">
                <a:ln>
                  <a:noFill/>
                </a:ln>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 </a:t>
            </a:r>
          </a:p>
          <a:p>
            <a:pPr fontAlgn="base">
              <a:spcBef>
                <a:spcPct val="0"/>
              </a:spcBef>
              <a:spcAft>
                <a:spcPct val="0"/>
              </a:spcAft>
            </a:pPr>
            <a:endParaRPr kumimoji="0" lang="en-AU" sz="2000" b="1" i="1" u="none" strike="noStrike" cap="none" normalizeH="0" baseline="0" dirty="0" smtClean="0">
              <a:ln>
                <a:noFill/>
              </a:ln>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a:p>
            <a:pPr fontAlgn="base">
              <a:spcBef>
                <a:spcPct val="0"/>
              </a:spcBef>
              <a:spcAft>
                <a:spcPct val="0"/>
              </a:spcAft>
            </a:pPr>
            <a:r>
              <a:rPr lang="en-AU" sz="2000" b="1" dirty="0" smtClean="0">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Write a letter to Ms Anna Bligh giving her your opinion and advising her of the likelihood of worse flooding in the future and of measures to ensure minimal damage when the next flood hits Queenslan</a:t>
            </a:r>
            <a:r>
              <a:rPr lang="en-AU" sz="20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d</a:t>
            </a:r>
            <a:r>
              <a:rPr lang="en-AU" sz="2000" b="1" dirty="0" smtClean="0">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a:t>
            </a:r>
          </a:p>
        </p:txBody>
      </p:sp>
      <p:sp>
        <p:nvSpPr>
          <p:cNvPr id="17415" name="Rectangle 7"/>
          <p:cNvSpPr>
            <a:spLocks noChangeArrowheads="1"/>
          </p:cNvSpPr>
          <p:nvPr/>
        </p:nvSpPr>
        <p:spPr bwMode="auto">
          <a:xfrm>
            <a:off x="0" y="3572796"/>
            <a:ext cx="8604448"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endParaRPr lang="en-AU" sz="2000" b="1" dirty="0" smtClean="0">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a:p>
            <a:pPr fontAlgn="base">
              <a:spcBef>
                <a:spcPct val="0"/>
              </a:spcBef>
              <a:spcAft>
                <a:spcPct val="0"/>
              </a:spcAft>
            </a:pPr>
            <a:endParaRPr lang="en-AU" sz="2000" b="1" dirty="0" smtClean="0">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a:p>
            <a:pPr fontAlgn="base">
              <a:spcBef>
                <a:spcPct val="0"/>
              </a:spcBef>
              <a:spcAft>
                <a:spcPct val="0"/>
              </a:spcAft>
            </a:pPr>
            <a:r>
              <a:rPr lang="en-AU" sz="2000" b="1" dirty="0" smtClean="0">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What numeracy and literacy knowledge is required to interpret this information?</a:t>
            </a:r>
            <a:endParaRPr lang="en-AU" sz="20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sz="2000" b="1" i="0" u="none" strike="noStrike" cap="none" normalizeH="0" baseline="0" dirty="0" smtClean="0">
              <a:ln>
                <a:noFill/>
              </a:ln>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
        <p:nvSpPr>
          <p:cNvPr id="17416" name="Rectangle 8"/>
          <p:cNvSpPr>
            <a:spLocks noChangeArrowheads="1"/>
          </p:cNvSpPr>
          <p:nvPr/>
        </p:nvSpPr>
        <p:spPr bwMode="auto">
          <a:xfrm>
            <a:off x="1" y="5413793"/>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2000" b="1" i="0" u="none" strike="noStrike" cap="none" normalizeH="0" baseline="0" dirty="0" smtClean="0">
                <a:ln>
                  <a:noFill/>
                </a:ln>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Which of the Capabilities and Cross Curricular </a:t>
            </a:r>
            <a:r>
              <a:rPr lang="en-AU" sz="2000" b="1" dirty="0" smtClean="0">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P</a:t>
            </a:r>
            <a:r>
              <a:rPr kumimoji="0" lang="en-AU" sz="2000" b="1" i="0" u="none" strike="noStrike" cap="none" normalizeH="0" baseline="0" dirty="0" smtClean="0">
                <a:ln>
                  <a:noFill/>
                </a:ln>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riorities could be addressed</a:t>
            </a:r>
            <a:r>
              <a:rPr kumimoji="0" lang="en-AU" sz="2000" b="1" i="0" u="none" strike="noStrike" cap="none" normalizeH="0" dirty="0" smtClean="0">
                <a:ln>
                  <a:noFill/>
                </a:ln>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 </a:t>
            </a:r>
            <a:r>
              <a:rPr kumimoji="0" lang="en-AU" sz="2000" b="1" i="0" u="none" strike="noStrike" cap="none" normalizeH="0" baseline="0" dirty="0" smtClean="0">
                <a:ln>
                  <a:noFill/>
                </a:ln>
                <a:solidFill>
                  <a:srgbClr val="FFFF0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in such a text?</a:t>
            </a:r>
            <a:endParaRPr kumimoji="0" lang="en-AU" sz="2000" b="1" i="0" u="none" strike="noStrike" cap="none" normalizeH="0" baseline="0" dirty="0" smtClean="0">
              <a:ln>
                <a:noFill/>
              </a:ln>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blinds(horizontal)">
                                      <p:cBhvr>
                                        <p:cTn id="7" dur="500"/>
                                        <p:tgtEl>
                                          <p:spTgt spid="17411">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7411">
                                            <p:txEl>
                                              <p:pRg st="2" end="2"/>
                                            </p:txEl>
                                          </p:spTgt>
                                        </p:tgtEl>
                                        <p:attrNameLst>
                                          <p:attrName>style.visibility</p:attrName>
                                        </p:attrNameLst>
                                      </p:cBhvr>
                                      <p:to>
                                        <p:strVal val="visible"/>
                                      </p:to>
                                    </p:set>
                                    <p:animEffect transition="in" filter="blinds(horizontal)">
                                      <p:cBhvr>
                                        <p:cTn id="10" dur="500"/>
                                        <p:tgtEl>
                                          <p:spTgt spid="17411">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17411">
                                            <p:txEl>
                                              <p:pRg st="3" end="3"/>
                                            </p:txEl>
                                          </p:spTgt>
                                        </p:tgtEl>
                                        <p:attrNameLst>
                                          <p:attrName>style.visibility</p:attrName>
                                        </p:attrNameLst>
                                      </p:cBhvr>
                                      <p:to>
                                        <p:strVal val="visible"/>
                                      </p:to>
                                    </p:set>
                                    <p:animEffect transition="in" filter="blinds(horizontal)">
                                      <p:cBhvr>
                                        <p:cTn id="13" dur="500"/>
                                        <p:tgtEl>
                                          <p:spTgt spid="17411">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17411">
                                            <p:txEl>
                                              <p:pRg st="4" end="4"/>
                                            </p:txEl>
                                          </p:spTgt>
                                        </p:tgtEl>
                                        <p:attrNameLst>
                                          <p:attrName>style.visibility</p:attrName>
                                        </p:attrNameLst>
                                      </p:cBhvr>
                                      <p:to>
                                        <p:strVal val="visible"/>
                                      </p:to>
                                    </p:set>
                                    <p:animEffect transition="in" filter="blinds(horizontal)">
                                      <p:cBhvr>
                                        <p:cTn id="16" dur="500"/>
                                        <p:tgtEl>
                                          <p:spTgt spid="17411">
                                            <p:txEl>
                                              <p:pRg st="4" end="4"/>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17411">
                                            <p:txEl>
                                              <p:pRg st="6" end="6"/>
                                            </p:txEl>
                                          </p:spTgt>
                                        </p:tgtEl>
                                        <p:attrNameLst>
                                          <p:attrName>style.visibility</p:attrName>
                                        </p:attrNameLst>
                                      </p:cBhvr>
                                      <p:to>
                                        <p:strVal val="visible"/>
                                      </p:to>
                                    </p:set>
                                    <p:animEffect transition="in" filter="blinds(horizontal)">
                                      <p:cBhvr>
                                        <p:cTn id="19" dur="500"/>
                                        <p:tgtEl>
                                          <p:spTgt spid="17411">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0" fill="hold" nodeType="clickEffect">
                                  <p:stCondLst>
                                    <p:cond delay="0"/>
                                  </p:stCondLst>
                                  <p:childTnLst>
                                    <p:set>
                                      <p:cBhvr>
                                        <p:cTn id="23" dur="1" fill="hold">
                                          <p:stCondLst>
                                            <p:cond delay="0"/>
                                          </p:stCondLst>
                                        </p:cTn>
                                        <p:tgtEl>
                                          <p:spTgt spid="17415">
                                            <p:txEl>
                                              <p:pRg st="2" end="2"/>
                                            </p:txEl>
                                          </p:spTgt>
                                        </p:tgtEl>
                                        <p:attrNameLst>
                                          <p:attrName>style.visibility</p:attrName>
                                        </p:attrNameLst>
                                      </p:cBhvr>
                                      <p:to>
                                        <p:strVal val="visible"/>
                                      </p:to>
                                    </p:set>
                                    <p:anim calcmode="lin" valueType="num">
                                      <p:cBhvr>
                                        <p:cTn id="24" dur="500" fill="hold"/>
                                        <p:tgtEl>
                                          <p:spTgt spid="17415">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17415">
                                            <p:txEl>
                                              <p:pRg st="2" end="2"/>
                                            </p:txEl>
                                          </p:spTgt>
                                        </p:tgtEl>
                                        <p:attrNameLst>
                                          <p:attrName>ppt_h</p:attrName>
                                        </p:attrNameLst>
                                      </p:cBhvr>
                                      <p:tavLst>
                                        <p:tav tm="0">
                                          <p:val>
                                            <p:fltVal val="0"/>
                                          </p:val>
                                        </p:tav>
                                        <p:tav tm="100000">
                                          <p:val>
                                            <p:strVal val="#ppt_h"/>
                                          </p:val>
                                        </p:tav>
                                      </p:tavLst>
                                    </p:anim>
                                    <p:animEffect transition="in" filter="fade">
                                      <p:cBhvr>
                                        <p:cTn id="26" dur="500"/>
                                        <p:tgtEl>
                                          <p:spTgt spid="17415">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0" fill="hold" nodeType="clickEffect">
                                  <p:stCondLst>
                                    <p:cond delay="0"/>
                                  </p:stCondLst>
                                  <p:childTnLst>
                                    <p:set>
                                      <p:cBhvr>
                                        <p:cTn id="30" dur="1" fill="hold">
                                          <p:stCondLst>
                                            <p:cond delay="0"/>
                                          </p:stCondLst>
                                        </p:cTn>
                                        <p:tgtEl>
                                          <p:spTgt spid="17416">
                                            <p:txEl>
                                              <p:pRg st="0" end="0"/>
                                            </p:txEl>
                                          </p:spTgt>
                                        </p:tgtEl>
                                        <p:attrNameLst>
                                          <p:attrName>style.visibility</p:attrName>
                                        </p:attrNameLst>
                                      </p:cBhvr>
                                      <p:to>
                                        <p:strVal val="visible"/>
                                      </p:to>
                                    </p:set>
                                    <p:anim calcmode="lin" valueType="num">
                                      <p:cBhvr>
                                        <p:cTn id="31" dur="500" fill="hold"/>
                                        <p:tgtEl>
                                          <p:spTgt spid="17416">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17416">
                                            <p:txEl>
                                              <p:pRg st="0" end="0"/>
                                            </p:txEl>
                                          </p:spTgt>
                                        </p:tgtEl>
                                        <p:attrNameLst>
                                          <p:attrName>ppt_h</p:attrName>
                                        </p:attrNameLst>
                                      </p:cBhvr>
                                      <p:tavLst>
                                        <p:tav tm="0">
                                          <p:val>
                                            <p:fltVal val="0"/>
                                          </p:val>
                                        </p:tav>
                                        <p:tav tm="100000">
                                          <p:val>
                                            <p:strVal val="#ppt_h"/>
                                          </p:val>
                                        </p:tav>
                                      </p:tavLst>
                                    </p:anim>
                                    <p:animEffect transition="in" filter="fade">
                                      <p:cBhvr>
                                        <p:cTn id="33" dur="500"/>
                                        <p:tgtEl>
                                          <p:spTgt spid="174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0"/>
          <a:ext cx="9144000" cy="6858000"/>
        </p:xfrm>
        <a:graphic>
          <a:graphicData uri="http://schemas.openxmlformats.org/drawingml/2006/table">
            <a:tbl>
              <a:tblPr firstRow="1" bandRow="1">
                <a:tableStyleId>{91EBBBCC-DAD2-459C-BE2E-F6DE35CF9A28}</a:tableStyleId>
              </a:tblPr>
              <a:tblGrid>
                <a:gridCol w="1669775"/>
                <a:gridCol w="3957302"/>
                <a:gridCol w="3516923"/>
              </a:tblGrid>
              <a:tr h="1209648">
                <a:tc>
                  <a:txBody>
                    <a:bodyPr/>
                    <a:lstStyle/>
                    <a:p>
                      <a:r>
                        <a:rPr lang="en-AU" sz="2400" dirty="0" smtClean="0"/>
                        <a:t>Capabilities </a:t>
                      </a:r>
                      <a:endParaRPr lang="en-AU" sz="2400" dirty="0"/>
                    </a:p>
                  </a:txBody>
                  <a:tcPr/>
                </a:tc>
                <a:tc>
                  <a:txBody>
                    <a:bodyPr/>
                    <a:lstStyle/>
                    <a:p>
                      <a:r>
                        <a:rPr lang="en-AU" sz="2400" dirty="0" smtClean="0"/>
                        <a:t>Critical questions: investigations of text in relation to other capabilities </a:t>
                      </a:r>
                      <a:endParaRPr lang="en-AU" sz="2400" dirty="0"/>
                    </a:p>
                  </a:txBody>
                  <a:tcPr/>
                </a:tc>
                <a:tc>
                  <a:txBody>
                    <a:bodyPr/>
                    <a:lstStyle/>
                    <a:p>
                      <a:r>
                        <a:rPr lang="en-AU" sz="2400" b="1" dirty="0" smtClean="0"/>
                        <a:t>Learning</a:t>
                      </a:r>
                      <a:r>
                        <a:rPr lang="en-AU" sz="2400" b="1" baseline="0" dirty="0" smtClean="0"/>
                        <a:t> events: and use of capabilities</a:t>
                      </a:r>
                      <a:r>
                        <a:rPr lang="en-AU" b="1" baseline="0" dirty="0" smtClean="0"/>
                        <a:t> </a:t>
                      </a:r>
                      <a:r>
                        <a:rPr lang="en-AU" baseline="0" dirty="0" smtClean="0"/>
                        <a:t> </a:t>
                      </a:r>
                      <a:endParaRPr lang="en-AU" dirty="0"/>
                    </a:p>
                  </a:txBody>
                  <a:tcPr/>
                </a:tc>
              </a:tr>
              <a:tr h="5648352">
                <a:tc>
                  <a:txBody>
                    <a:bodyPr/>
                    <a:lstStyle/>
                    <a:p>
                      <a:pPr marL="0" algn="l" defTabSz="914400" rtl="0" eaLnBrk="1" latinLnBrk="0" hangingPunct="1"/>
                      <a:r>
                        <a:rPr lang="en-AU" sz="2400" b="1" kern="1200" dirty="0" smtClean="0">
                          <a:solidFill>
                            <a:srgbClr val="0000CC"/>
                          </a:solidFill>
                          <a:latin typeface="+mn-lt"/>
                          <a:ea typeface="+mn-ea"/>
                          <a:cs typeface="+mn-cs"/>
                        </a:rPr>
                        <a:t>Literacy </a:t>
                      </a:r>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smtClean="0"/>
                    </a:p>
                    <a:p>
                      <a:endParaRPr lang="en-AU" sz="1200" dirty="0"/>
                    </a:p>
                  </a:txBody>
                  <a:tcPr>
                    <a:solidFill>
                      <a:schemeClr val="bg1">
                        <a:lumMod val="95000"/>
                      </a:schemeClr>
                    </a:solidFill>
                  </a:tcPr>
                </a:tc>
                <a:tc>
                  <a:txBody>
                    <a:bodyPr/>
                    <a:lstStyle/>
                    <a:p>
                      <a:r>
                        <a:rPr lang="en-AU" sz="2000" dirty="0" smtClean="0"/>
                        <a:t>What</a:t>
                      </a:r>
                      <a:r>
                        <a:rPr lang="en-AU" sz="2000" baseline="0" dirty="0" smtClean="0"/>
                        <a:t> is the purpose of the text?</a:t>
                      </a:r>
                    </a:p>
                    <a:p>
                      <a:r>
                        <a:rPr lang="en-AU" sz="2000" baseline="0" dirty="0" smtClean="0">
                          <a:solidFill>
                            <a:srgbClr val="0000CC"/>
                          </a:solidFill>
                        </a:rPr>
                        <a:t>What do we understand about the culture and society of this place? </a:t>
                      </a:r>
                    </a:p>
                    <a:p>
                      <a:r>
                        <a:rPr lang="en-AU" sz="2000" baseline="0" dirty="0" smtClean="0">
                          <a:solidFill>
                            <a:schemeClr val="tx1"/>
                          </a:solidFill>
                        </a:rPr>
                        <a:t>What values, beliefs and behaviours is the text promoting?</a:t>
                      </a:r>
                    </a:p>
                    <a:p>
                      <a:r>
                        <a:rPr lang="en-AU" sz="2000" baseline="0" dirty="0" smtClean="0">
                          <a:solidFill>
                            <a:srgbClr val="0000CC"/>
                          </a:solidFill>
                        </a:rPr>
                        <a:t>What is real in this text? </a:t>
                      </a:r>
                    </a:p>
                    <a:p>
                      <a:r>
                        <a:rPr lang="en-AU" sz="2000" baseline="0" dirty="0" smtClean="0">
                          <a:solidFill>
                            <a:schemeClr val="tx1"/>
                          </a:solidFill>
                        </a:rPr>
                        <a:t>What do the title and images suggest? </a:t>
                      </a:r>
                    </a:p>
                    <a:p>
                      <a:r>
                        <a:rPr lang="en-AU" sz="2000" baseline="0" dirty="0" smtClean="0">
                          <a:solidFill>
                            <a:srgbClr val="0000CC"/>
                          </a:solidFill>
                        </a:rPr>
                        <a:t>What does this text ask you to do?</a:t>
                      </a:r>
                    </a:p>
                    <a:p>
                      <a:r>
                        <a:rPr lang="en-AU" sz="2000" baseline="0" dirty="0" smtClean="0">
                          <a:solidFill>
                            <a:schemeClr val="tx1"/>
                          </a:solidFill>
                        </a:rPr>
                        <a:t>To what extent have you accepted or contested the ideas represented in this text? </a:t>
                      </a:r>
                    </a:p>
                  </a:txBody>
                  <a:tcPr>
                    <a:solidFill>
                      <a:schemeClr val="bg1">
                        <a:lumMod val="95000"/>
                      </a:schemeClr>
                    </a:solidFill>
                  </a:tcPr>
                </a:tc>
                <a:tc>
                  <a:txBody>
                    <a:bodyPr/>
                    <a:lstStyle/>
                    <a:p>
                      <a:r>
                        <a:rPr lang="en-AU" sz="2000" dirty="0" smtClean="0">
                          <a:solidFill>
                            <a:schemeClr val="accent6">
                              <a:lumMod val="60000"/>
                              <a:lumOff val="40000"/>
                            </a:schemeClr>
                          </a:solidFill>
                        </a:rPr>
                        <a:t>Researching </a:t>
                      </a:r>
                    </a:p>
                    <a:p>
                      <a:r>
                        <a:rPr lang="en-AU" sz="2000" dirty="0" smtClean="0"/>
                        <a:t>Experience of natural</a:t>
                      </a:r>
                      <a:r>
                        <a:rPr lang="en-AU" sz="2000" baseline="0" dirty="0" smtClean="0"/>
                        <a:t> disasters, floods, etc</a:t>
                      </a:r>
                    </a:p>
                    <a:p>
                      <a:r>
                        <a:rPr lang="en-AU" sz="2000" baseline="0" dirty="0" smtClean="0"/>
                        <a:t>How do cultures deal with natural disasters and the aftermath?</a:t>
                      </a:r>
                    </a:p>
                    <a:p>
                      <a:r>
                        <a:rPr lang="en-AU" sz="2000" baseline="0" dirty="0" smtClean="0"/>
                        <a:t>Why did the author bring out other similar event? </a:t>
                      </a:r>
                    </a:p>
                    <a:p>
                      <a:endParaRPr lang="en-AU" sz="20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AU" sz="2000" baseline="0" dirty="0" smtClean="0">
                          <a:solidFill>
                            <a:schemeClr val="accent6">
                              <a:lumMod val="60000"/>
                              <a:lumOff val="40000"/>
                            </a:schemeClr>
                          </a:solidFill>
                        </a:rPr>
                        <a:t>Designing </a:t>
                      </a:r>
                    </a:p>
                    <a:p>
                      <a:pPr marL="0" marR="0" indent="0" algn="l" defTabSz="914400" rtl="0" eaLnBrk="1" fontAlgn="auto" latinLnBrk="0" hangingPunct="1">
                        <a:lnSpc>
                          <a:spcPct val="100000"/>
                        </a:lnSpc>
                        <a:spcBef>
                          <a:spcPts val="0"/>
                        </a:spcBef>
                        <a:spcAft>
                          <a:spcPts val="0"/>
                        </a:spcAft>
                        <a:buClrTx/>
                        <a:buSzTx/>
                        <a:buFontTx/>
                        <a:buNone/>
                        <a:tabLst/>
                        <a:defRPr/>
                      </a:pPr>
                      <a:r>
                        <a:rPr lang="en-AU" sz="2000" baseline="0" dirty="0" smtClean="0">
                          <a:solidFill>
                            <a:schemeClr val="tx1"/>
                          </a:solidFill>
                        </a:rPr>
                        <a:t>What questions could we ask of the article?</a:t>
                      </a:r>
                    </a:p>
                    <a:p>
                      <a:pPr marL="0" marR="0" indent="0" algn="l" defTabSz="914400" rtl="0" eaLnBrk="1" fontAlgn="auto" latinLnBrk="0" hangingPunct="1">
                        <a:lnSpc>
                          <a:spcPct val="100000"/>
                        </a:lnSpc>
                        <a:spcBef>
                          <a:spcPts val="0"/>
                        </a:spcBef>
                        <a:spcAft>
                          <a:spcPts val="0"/>
                        </a:spcAft>
                        <a:buClrTx/>
                        <a:buSzTx/>
                        <a:buFontTx/>
                        <a:buNone/>
                        <a:tabLst/>
                        <a:defRPr/>
                      </a:pPr>
                      <a:r>
                        <a:rPr lang="en-AU" sz="2000" baseline="0" dirty="0" smtClean="0">
                          <a:solidFill>
                            <a:schemeClr val="tx1"/>
                          </a:solidFill>
                        </a:rPr>
                        <a:t>How would you ensure that the data you intend to use is not bias?</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solidFill>
                      </a:endParaRPr>
                    </a:p>
                    <a:p>
                      <a:endParaRPr lang="en-AU" baseline="0" dirty="0" smtClean="0"/>
                    </a:p>
                    <a:p>
                      <a:endParaRPr lang="en-AU" dirty="0"/>
                    </a:p>
                  </a:txBody>
                  <a:tcP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0"/>
          <a:ext cx="9144000" cy="6857999"/>
        </p:xfrm>
        <a:graphic>
          <a:graphicData uri="http://schemas.openxmlformats.org/drawingml/2006/table">
            <a:tbl>
              <a:tblPr firstRow="1" bandRow="1">
                <a:tableStyleId>{91EBBBCC-DAD2-459C-BE2E-F6DE35CF9A28}</a:tableStyleId>
              </a:tblPr>
              <a:tblGrid>
                <a:gridCol w="1764632"/>
                <a:gridCol w="3165177"/>
                <a:gridCol w="4214191"/>
              </a:tblGrid>
              <a:tr h="1378009">
                <a:tc>
                  <a:txBody>
                    <a:bodyPr/>
                    <a:lstStyle/>
                    <a:p>
                      <a:r>
                        <a:rPr lang="en-AU" sz="2000" dirty="0" smtClean="0"/>
                        <a:t>Capabilities </a:t>
                      </a:r>
                      <a:endParaRPr lang="en-AU" sz="2000" dirty="0"/>
                    </a:p>
                  </a:txBody>
                  <a:tcPr/>
                </a:tc>
                <a:tc>
                  <a:txBody>
                    <a:bodyPr/>
                    <a:lstStyle/>
                    <a:p>
                      <a:r>
                        <a:rPr lang="en-AU" sz="2000" dirty="0" smtClean="0"/>
                        <a:t>Critical questions: investigations of text in relation to other capabilities </a:t>
                      </a:r>
                      <a:endParaRPr lang="en-AU" sz="2000" dirty="0"/>
                    </a:p>
                  </a:txBody>
                  <a:tcPr/>
                </a:tc>
                <a:tc>
                  <a:txBody>
                    <a:bodyPr/>
                    <a:lstStyle/>
                    <a:p>
                      <a:r>
                        <a:rPr lang="en-AU" sz="2000" dirty="0" smtClean="0"/>
                        <a:t>Learning</a:t>
                      </a:r>
                      <a:r>
                        <a:rPr lang="en-AU" sz="2000" baseline="0" dirty="0" smtClean="0"/>
                        <a:t> events: and use of capabilities  </a:t>
                      </a:r>
                      <a:endParaRPr lang="en-AU" sz="2000" dirty="0"/>
                    </a:p>
                  </a:txBody>
                  <a:tcPr/>
                </a:tc>
              </a:tr>
              <a:tr h="5479990">
                <a:tc>
                  <a:txBody>
                    <a:bodyPr/>
                    <a:lstStyle/>
                    <a:p>
                      <a:r>
                        <a:rPr lang="en-AU" sz="2000" b="1" kern="1200" dirty="0" smtClean="0">
                          <a:solidFill>
                            <a:srgbClr val="0000CC"/>
                          </a:solidFill>
                          <a:latin typeface="+mn-lt"/>
                          <a:ea typeface="+mn-ea"/>
                          <a:cs typeface="+mn-cs"/>
                        </a:rPr>
                        <a:t>Numeracy </a:t>
                      </a:r>
                      <a:endParaRPr lang="en-AU" sz="2000" b="1" kern="1200" dirty="0">
                        <a:solidFill>
                          <a:srgbClr val="0000CC"/>
                        </a:solidFill>
                        <a:latin typeface="+mn-lt"/>
                        <a:ea typeface="+mn-ea"/>
                        <a:cs typeface="+mn-cs"/>
                      </a:endParaRPr>
                    </a:p>
                  </a:txBody>
                  <a:tcPr>
                    <a:solidFill>
                      <a:schemeClr val="bg1">
                        <a:lumMod val="95000"/>
                      </a:schemeClr>
                    </a:solidFill>
                  </a:tcPr>
                </a:tc>
                <a:tc>
                  <a:txBody>
                    <a:bodyPr/>
                    <a:lstStyle/>
                    <a:p>
                      <a:r>
                        <a:rPr lang="en-AU" sz="1800" dirty="0" smtClean="0">
                          <a:solidFill>
                            <a:schemeClr val="tx1"/>
                          </a:solidFill>
                        </a:rPr>
                        <a:t>When was the last flood in Brisbane?</a:t>
                      </a:r>
                    </a:p>
                    <a:p>
                      <a:pPr marL="0" marR="0" indent="0" algn="l" defTabSz="914400" rtl="0" eaLnBrk="1" fontAlgn="auto" latinLnBrk="0" hangingPunct="1">
                        <a:lnSpc>
                          <a:spcPct val="100000"/>
                        </a:lnSpc>
                        <a:spcBef>
                          <a:spcPts val="0"/>
                        </a:spcBef>
                        <a:spcAft>
                          <a:spcPts val="0"/>
                        </a:spcAft>
                        <a:buClrTx/>
                        <a:buSzTx/>
                        <a:buFontTx/>
                        <a:buNone/>
                        <a:tabLst/>
                        <a:defRPr/>
                      </a:pPr>
                      <a:r>
                        <a:rPr lang="en-AU" sz="1800" dirty="0" smtClean="0">
                          <a:solidFill>
                            <a:srgbClr val="0000CC"/>
                          </a:solidFill>
                        </a:rPr>
                        <a:t>Compare </a:t>
                      </a:r>
                      <a:r>
                        <a:rPr lang="en-AU" sz="1800" baseline="0" dirty="0" smtClean="0">
                          <a:solidFill>
                            <a:srgbClr val="0000CC"/>
                          </a:solidFill>
                        </a:rPr>
                        <a:t>the intensity of the downpour and the percentage of people who lost their lives and livelihood. </a:t>
                      </a:r>
                      <a:endParaRPr lang="en-AU" sz="1800" baseline="0" dirty="0" smtClean="0">
                        <a:solidFill>
                          <a:schemeClr val="tx1"/>
                        </a:solidFill>
                      </a:endParaRPr>
                    </a:p>
                    <a:p>
                      <a:r>
                        <a:rPr lang="en-AU" sz="1800" baseline="0" dirty="0" smtClean="0">
                          <a:solidFill>
                            <a:schemeClr val="tx1"/>
                          </a:solidFill>
                        </a:rPr>
                        <a:t>What can be said about the rate of flow of the water? </a:t>
                      </a:r>
                    </a:p>
                    <a:p>
                      <a:r>
                        <a:rPr lang="en-AU" sz="1800" dirty="0" smtClean="0">
                          <a:solidFill>
                            <a:srgbClr val="0000CC"/>
                          </a:solidFill>
                        </a:rPr>
                        <a:t>Who wrote this article? </a:t>
                      </a:r>
                      <a:endParaRPr lang="en-AU" sz="1800" dirty="0" smtClean="0"/>
                    </a:p>
                    <a:p>
                      <a:r>
                        <a:rPr lang="en-AU" sz="1800" dirty="0" smtClean="0"/>
                        <a:t>What data did they use to make this claim? </a:t>
                      </a:r>
                    </a:p>
                    <a:p>
                      <a:r>
                        <a:rPr lang="en-AU" sz="1800" dirty="0" smtClean="0">
                          <a:solidFill>
                            <a:srgbClr val="0000CC"/>
                          </a:solidFill>
                        </a:rPr>
                        <a:t>Are the graphical representations put forward in this argument valid, distorted, biased? </a:t>
                      </a:r>
                    </a:p>
                  </a:txBody>
                  <a:tcPr>
                    <a:solidFill>
                      <a:schemeClr val="bg1">
                        <a:lumMod val="95000"/>
                      </a:schemeClr>
                    </a:solidFill>
                  </a:tcPr>
                </a:tc>
                <a:tc>
                  <a:txBody>
                    <a:bodyPr/>
                    <a:lstStyle/>
                    <a:p>
                      <a:r>
                        <a:rPr lang="en-AU" sz="2400" dirty="0" smtClean="0">
                          <a:solidFill>
                            <a:schemeClr val="accent6">
                              <a:lumMod val="60000"/>
                              <a:lumOff val="40000"/>
                            </a:schemeClr>
                          </a:solidFill>
                        </a:rPr>
                        <a:t>Researching </a:t>
                      </a:r>
                    </a:p>
                    <a:p>
                      <a:r>
                        <a:rPr lang="en-AU" sz="1800" dirty="0" smtClean="0"/>
                        <a:t>Experience of natural</a:t>
                      </a:r>
                      <a:r>
                        <a:rPr lang="en-AU" sz="1800" baseline="0" dirty="0" smtClean="0"/>
                        <a:t> disasters, floods, etc</a:t>
                      </a:r>
                    </a:p>
                    <a:p>
                      <a:r>
                        <a:rPr lang="en-AU" sz="1800" baseline="0" dirty="0" smtClean="0"/>
                        <a:t>How do cultures deal with natural disasters and the aftermath?</a:t>
                      </a:r>
                    </a:p>
                    <a:p>
                      <a:r>
                        <a:rPr lang="en-AU" sz="1800" baseline="0" dirty="0" smtClean="0"/>
                        <a:t>Why did the author bring out other similar event? </a:t>
                      </a:r>
                    </a:p>
                    <a:p>
                      <a:endParaRPr lang="en-AU" sz="18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AU" sz="1800" baseline="0" dirty="0" smtClean="0">
                          <a:solidFill>
                            <a:schemeClr val="tx1"/>
                          </a:solidFill>
                        </a:rPr>
                        <a:t>How does this event compare to other natural disasters in Australia and elsewhere?</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2400" baseline="0" dirty="0" smtClean="0">
                          <a:solidFill>
                            <a:schemeClr val="accent6">
                              <a:lumMod val="60000"/>
                              <a:lumOff val="40000"/>
                            </a:schemeClr>
                          </a:solidFill>
                        </a:rPr>
                        <a:t>Designing </a:t>
                      </a:r>
                    </a:p>
                    <a:p>
                      <a:pPr marL="0" marR="0" indent="0" algn="l" defTabSz="914400" rtl="0" eaLnBrk="1" fontAlgn="auto" latinLnBrk="0" hangingPunct="1">
                        <a:lnSpc>
                          <a:spcPct val="100000"/>
                        </a:lnSpc>
                        <a:spcBef>
                          <a:spcPts val="0"/>
                        </a:spcBef>
                        <a:spcAft>
                          <a:spcPts val="0"/>
                        </a:spcAft>
                        <a:buClrTx/>
                        <a:buSzTx/>
                        <a:buFontTx/>
                        <a:buNone/>
                        <a:tabLst/>
                        <a:defRPr/>
                      </a:pPr>
                      <a:r>
                        <a:rPr lang="en-AU" sz="1800" kern="1200" baseline="0" dirty="0" smtClean="0">
                          <a:solidFill>
                            <a:schemeClr val="tx1"/>
                          </a:solidFill>
                          <a:latin typeface="+mn-lt"/>
                          <a:ea typeface="+mn-ea"/>
                          <a:cs typeface="+mn-cs"/>
                        </a:rPr>
                        <a:t>How can we use data to investigate what the author  is saying?</a:t>
                      </a:r>
                    </a:p>
                    <a:p>
                      <a:pPr marL="0" marR="0" indent="0" algn="l" defTabSz="914400" rtl="0" eaLnBrk="1" fontAlgn="auto" latinLnBrk="0" hangingPunct="1">
                        <a:lnSpc>
                          <a:spcPct val="100000"/>
                        </a:lnSpc>
                        <a:spcBef>
                          <a:spcPts val="0"/>
                        </a:spcBef>
                        <a:spcAft>
                          <a:spcPts val="0"/>
                        </a:spcAft>
                        <a:buClrTx/>
                        <a:buSzTx/>
                        <a:buFontTx/>
                        <a:buNone/>
                        <a:tabLst/>
                        <a:defRPr/>
                      </a:pPr>
                      <a:r>
                        <a:rPr lang="en-AU" sz="1800" kern="1200" baseline="0" dirty="0" smtClean="0">
                          <a:solidFill>
                            <a:schemeClr val="tx1"/>
                          </a:solidFill>
                          <a:latin typeface="+mn-lt"/>
                          <a:ea typeface="+mn-ea"/>
                          <a:cs typeface="+mn-cs"/>
                        </a:rPr>
                        <a:t>Where do we get the data</a:t>
                      </a:r>
                    </a:p>
                    <a:p>
                      <a:pPr marL="0" marR="0" indent="0" algn="l" defTabSz="914400" rtl="0" eaLnBrk="1" fontAlgn="auto" latinLnBrk="0" hangingPunct="1">
                        <a:lnSpc>
                          <a:spcPct val="100000"/>
                        </a:lnSpc>
                        <a:spcBef>
                          <a:spcPts val="0"/>
                        </a:spcBef>
                        <a:spcAft>
                          <a:spcPts val="0"/>
                        </a:spcAft>
                        <a:buClrTx/>
                        <a:buSzTx/>
                        <a:buFontTx/>
                        <a:buNone/>
                        <a:tabLst/>
                        <a:defRPr/>
                      </a:pPr>
                      <a:r>
                        <a:rPr lang="en-AU" sz="1800" kern="1200" baseline="0" dirty="0" smtClean="0">
                          <a:solidFill>
                            <a:schemeClr val="tx1"/>
                          </a:solidFill>
                          <a:latin typeface="+mn-lt"/>
                          <a:ea typeface="+mn-ea"/>
                          <a:cs typeface="+mn-cs"/>
                        </a:rPr>
                        <a:t>Is the data source credible?</a:t>
                      </a:r>
                    </a:p>
                    <a:p>
                      <a:endParaRPr lang="en-AU" baseline="0" dirty="0" smtClean="0"/>
                    </a:p>
                    <a:p>
                      <a:endParaRPr lang="en-AU" baseline="0" dirty="0" smtClean="0"/>
                    </a:p>
                  </a:txBody>
                  <a:tcP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6857999"/>
        </p:xfrm>
        <a:graphic>
          <a:graphicData uri="http://schemas.openxmlformats.org/drawingml/2006/table">
            <a:tbl>
              <a:tblPr firstRow="1" bandRow="1">
                <a:tableStyleId>{5C22544A-7EE6-4342-B048-85BDC9FD1C3A}</a:tableStyleId>
              </a:tblPr>
              <a:tblGrid>
                <a:gridCol w="3048000"/>
                <a:gridCol w="3048000"/>
                <a:gridCol w="3048000"/>
              </a:tblGrid>
              <a:tr h="1346548">
                <a:tc>
                  <a:txBody>
                    <a:bodyPr/>
                    <a:lstStyle/>
                    <a:p>
                      <a:r>
                        <a:rPr lang="en-AU" sz="2000" dirty="0" smtClean="0"/>
                        <a:t>Capabilities </a:t>
                      </a:r>
                      <a:endParaRPr lang="en-AU" sz="2000" dirty="0"/>
                    </a:p>
                  </a:txBody>
                  <a:tcPr>
                    <a:solidFill>
                      <a:schemeClr val="accent5">
                        <a:lumMod val="50000"/>
                      </a:schemeClr>
                    </a:solidFill>
                  </a:tcPr>
                </a:tc>
                <a:tc>
                  <a:txBody>
                    <a:bodyPr/>
                    <a:lstStyle/>
                    <a:p>
                      <a:r>
                        <a:rPr lang="en-AU" sz="2000" dirty="0" smtClean="0"/>
                        <a:t>Critical questions: investigations of text in relation to other capabilities </a:t>
                      </a:r>
                      <a:endParaRPr lang="en-AU" sz="2000" dirty="0"/>
                    </a:p>
                  </a:txBody>
                  <a:tcPr>
                    <a:solidFill>
                      <a:schemeClr val="accent5">
                        <a:lumMod val="50000"/>
                      </a:schemeClr>
                    </a:solidFill>
                  </a:tcPr>
                </a:tc>
                <a:tc>
                  <a:txBody>
                    <a:bodyPr/>
                    <a:lstStyle/>
                    <a:p>
                      <a:r>
                        <a:rPr lang="en-AU" sz="2000" dirty="0" smtClean="0"/>
                        <a:t>Learning</a:t>
                      </a:r>
                      <a:r>
                        <a:rPr lang="en-AU" sz="2000" baseline="0" dirty="0" smtClean="0"/>
                        <a:t> events: and use of capabilities  </a:t>
                      </a:r>
                      <a:endParaRPr lang="en-AU" sz="2000" dirty="0"/>
                    </a:p>
                  </a:txBody>
                  <a:tcPr>
                    <a:solidFill>
                      <a:schemeClr val="accent5">
                        <a:lumMod val="50000"/>
                      </a:schemeClr>
                    </a:solidFill>
                  </a:tcPr>
                </a:tc>
              </a:tr>
              <a:tr h="55114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sz="1800" b="1"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chemeClr val="accent6">
                              <a:lumMod val="60000"/>
                              <a:lumOff val="40000"/>
                            </a:schemeClr>
                          </a:solidFill>
                        </a:rPr>
                        <a:t>Critical and creative thinking </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chemeClr val="accent6">
                              <a:lumMod val="60000"/>
                              <a:lumOff val="40000"/>
                            </a:schemeClr>
                          </a:solidFill>
                        </a:rPr>
                        <a:t>Ethical behaviour</a:t>
                      </a:r>
                      <a:r>
                        <a:rPr lang="en-AU" sz="2000" b="1" baseline="0" dirty="0" smtClean="0">
                          <a:solidFill>
                            <a:schemeClr val="accent6">
                              <a:lumMod val="60000"/>
                              <a:lumOff val="40000"/>
                            </a:schemeClr>
                          </a:solidFill>
                        </a:rPr>
                        <a:t> </a:t>
                      </a:r>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lumMod val="75000"/>
                          </a:schemeClr>
                        </a:solidFill>
                      </a:endParaRPr>
                    </a:p>
                  </a:txBody>
                  <a:tcPr>
                    <a:solidFill>
                      <a:schemeClr val="bg1">
                        <a:lumMod val="95000"/>
                      </a:schemeClr>
                    </a:solidFill>
                  </a:tcPr>
                </a:tc>
                <a:tc>
                  <a:txBody>
                    <a:bodyPr/>
                    <a:lstStyle/>
                    <a:p>
                      <a:r>
                        <a:rPr lang="en-AU" sz="1800" dirty="0" smtClean="0"/>
                        <a:t>Discuss potential meaning</a:t>
                      </a:r>
                      <a:r>
                        <a:rPr lang="en-AU" sz="1800" baseline="0" dirty="0" smtClean="0"/>
                        <a:t> of the </a:t>
                      </a:r>
                      <a:r>
                        <a:rPr lang="en-AU" sz="1800" dirty="0" smtClean="0"/>
                        <a:t>pictures and title of this article</a:t>
                      </a:r>
                      <a:r>
                        <a:rPr lang="en-AU" sz="1800" baseline="0" dirty="0" smtClean="0"/>
                        <a:t>. </a:t>
                      </a:r>
                      <a:endParaRPr lang="en-AU" sz="1800" dirty="0" smtClean="0"/>
                    </a:p>
                    <a:p>
                      <a:r>
                        <a:rPr lang="en-AU" sz="1800" dirty="0" smtClean="0"/>
                        <a:t>Discuss the undertsanding required to make fair comparisons</a:t>
                      </a:r>
                    </a:p>
                    <a:p>
                      <a:r>
                        <a:rPr lang="en-AU" sz="1800" dirty="0" smtClean="0"/>
                        <a:t>What is your undertsanding of misplaced confidence, is that a fair remark?</a:t>
                      </a:r>
                    </a:p>
                    <a:p>
                      <a:endParaRPr lang="en-AU" sz="1800" dirty="0" smtClean="0"/>
                    </a:p>
                    <a:p>
                      <a:r>
                        <a:rPr lang="en-AU" sz="1800" dirty="0" smtClean="0"/>
                        <a:t>Write a letter to Ms Bligh giving her your opinion and advising her of the likelihood of worse flooding in the future and of measures to ensure </a:t>
                      </a:r>
                    </a:p>
                    <a:p>
                      <a:r>
                        <a:rPr lang="en-AU" sz="1800" dirty="0" smtClean="0"/>
                        <a:t>minimal damage when the next flood hits Queensland</a:t>
                      </a:r>
                    </a:p>
                    <a:p>
                      <a:endParaRPr lang="en-AU" sz="1800" dirty="0"/>
                    </a:p>
                  </a:txBody>
                  <a:tcP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chemeClr val="accent6">
                              <a:lumMod val="60000"/>
                              <a:lumOff val="40000"/>
                            </a:schemeClr>
                          </a:solidFill>
                        </a:rPr>
                        <a:t>Communication</a:t>
                      </a:r>
                    </a:p>
                    <a:p>
                      <a:endParaRPr lang="en-AU" sz="2000" b="1" dirty="0" smtClean="0">
                        <a:solidFill>
                          <a:schemeClr val="accent6">
                            <a:lumMod val="60000"/>
                            <a:lumOff val="40000"/>
                          </a:schemeClr>
                        </a:solidFill>
                      </a:endParaRPr>
                    </a:p>
                    <a:p>
                      <a:endParaRPr lang="en-AU" sz="2000" b="1" dirty="0" smtClean="0">
                        <a:solidFill>
                          <a:schemeClr val="accent6">
                            <a:lumMod val="60000"/>
                            <a:lumOff val="40000"/>
                          </a:schemeClr>
                        </a:solidFill>
                      </a:endParaRPr>
                    </a:p>
                    <a:p>
                      <a:endParaRPr lang="en-AU" sz="2000" b="1" dirty="0" smtClean="0">
                        <a:solidFill>
                          <a:schemeClr val="accent6">
                            <a:lumMod val="60000"/>
                            <a:lumOff val="40000"/>
                          </a:schemeClr>
                        </a:solidFill>
                      </a:endParaRPr>
                    </a:p>
                    <a:p>
                      <a:endParaRPr lang="en-AU" sz="2000" b="1" dirty="0" smtClean="0">
                        <a:solidFill>
                          <a:schemeClr val="accent6">
                            <a:lumMod val="60000"/>
                            <a:lumOff val="40000"/>
                          </a:schemeClr>
                        </a:solidFill>
                      </a:endParaRPr>
                    </a:p>
                    <a:p>
                      <a:endParaRPr lang="en-AU" sz="2000" b="1" dirty="0" smtClean="0">
                        <a:solidFill>
                          <a:schemeClr val="accent6">
                            <a:lumMod val="60000"/>
                            <a:lumOff val="40000"/>
                          </a:schemeClr>
                        </a:solidFill>
                      </a:endParaRPr>
                    </a:p>
                    <a:p>
                      <a:endParaRPr lang="en-AU" sz="2000" b="1" dirty="0" smtClean="0">
                        <a:solidFill>
                          <a:schemeClr val="accent6">
                            <a:lumMod val="60000"/>
                            <a:lumOff val="40000"/>
                          </a:schemeClr>
                        </a:solidFill>
                      </a:endParaRPr>
                    </a:p>
                    <a:p>
                      <a:endParaRPr lang="en-AU" sz="2000" b="1" dirty="0" smtClean="0">
                        <a:solidFill>
                          <a:schemeClr val="accent6">
                            <a:lumMod val="60000"/>
                            <a:lumOff val="40000"/>
                          </a:schemeClr>
                        </a:solidFill>
                      </a:endParaRPr>
                    </a:p>
                    <a:p>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chemeClr val="accent6">
                              <a:lumMod val="60000"/>
                              <a:lumOff val="40000"/>
                            </a:schemeClr>
                          </a:solidFill>
                        </a:rPr>
                        <a:t>Transforming and performing</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800" dirty="0" smtClean="0">
                        <a:solidFill>
                          <a:schemeClr val="accent2">
                            <a:lumMod val="75000"/>
                          </a:schemeClr>
                        </a:solidFill>
                      </a:endParaRPr>
                    </a:p>
                  </a:txBody>
                  <a:tcPr>
                    <a:solidFill>
                      <a:schemeClr val="bg1">
                        <a:lumMod val="95000"/>
                      </a:schemeClr>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normAutofit/>
          </a:bodyPr>
          <a:lstStyle/>
          <a:p>
            <a:r>
              <a:rPr lang="en-US" sz="3200" b="1" dirty="0" smtClean="0"/>
              <a:t>Leading the Australian Curriculum</a:t>
            </a:r>
            <a:br>
              <a:rPr lang="en-US" sz="3200" b="1" dirty="0" smtClean="0"/>
            </a:br>
            <a:r>
              <a:rPr lang="en-US" sz="3200" b="1" dirty="0" smtClean="0"/>
              <a:t> in Numeracy and Literacy: Two Year Project </a:t>
            </a:r>
            <a:endParaRPr lang="en-US" sz="3200" b="1" dirty="0"/>
          </a:p>
        </p:txBody>
      </p:sp>
      <p:sp>
        <p:nvSpPr>
          <p:cNvPr id="58369" name="Text Box 1"/>
          <p:cNvSpPr txBox="1">
            <a:spLocks noChangeArrowheads="1"/>
          </p:cNvSpPr>
          <p:nvPr/>
        </p:nvSpPr>
        <p:spPr bwMode="auto">
          <a:xfrm>
            <a:off x="0" y="2430000"/>
            <a:ext cx="2160000" cy="4428000"/>
          </a:xfrm>
          <a:prstGeom prst="rect">
            <a:avLst/>
          </a:prstGeom>
          <a:solidFill>
            <a:srgbClr val="C00000"/>
          </a:solidFill>
          <a:ln w="38100">
            <a:solidFill>
              <a:srgbClr val="F2F2F2"/>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80963" marR="639763" lvl="1" indent="-80963"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kumimoji="0" lang="en-AU" b="1" i="0" u="none" strike="noStrike" cap="none" normalizeH="0" baseline="0" dirty="0" smtClean="0">
                <a:ln>
                  <a:noFill/>
                </a:ln>
                <a:solidFill>
                  <a:srgbClr val="FFFFFF"/>
                </a:solidFill>
                <a:effectLst/>
                <a:latin typeface="Times New Roman" pitchFamily="18" charset="0"/>
              </a:rPr>
              <a:t>Melbour</a:t>
            </a:r>
            <a:r>
              <a:rPr lang="en-AU" b="1" dirty="0" smtClean="0">
                <a:solidFill>
                  <a:srgbClr val="FFFFFF"/>
                </a:solidFill>
                <a:latin typeface="Times New Roman" pitchFamily="18" charset="0"/>
              </a:rPr>
              <a:t>n</a:t>
            </a:r>
            <a:r>
              <a:rPr kumimoji="0" lang="en-AU" b="1" i="0" u="none" strike="noStrike" cap="none" normalizeH="0" baseline="0" dirty="0" smtClean="0">
                <a:ln>
                  <a:noFill/>
                </a:ln>
                <a:solidFill>
                  <a:srgbClr val="FFFFFF"/>
                </a:solidFill>
                <a:effectLst/>
                <a:latin typeface="Times New Roman" pitchFamily="18" charset="0"/>
              </a:rPr>
              <a:t>e  declaration</a:t>
            </a:r>
            <a:r>
              <a:rPr kumimoji="0" lang="en-AU" b="0" i="0" u="none" strike="noStrike" cap="none" normalizeH="0" baseline="0" dirty="0" smtClean="0">
                <a:ln>
                  <a:noFill/>
                </a:ln>
                <a:solidFill>
                  <a:srgbClr val="FFFFFF"/>
                </a:solidFill>
                <a:effectLst/>
                <a:latin typeface="Times New Roman" pitchFamily="18" charset="0"/>
              </a:rPr>
              <a:t> </a:t>
            </a:r>
          </a:p>
          <a:p>
            <a:pPr marL="80963" marR="519113" lvl="1" indent="-80963"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kumimoji="0" lang="en-AU" b="1" i="0" u="none" strike="noStrike" cap="none" normalizeH="0" baseline="0" dirty="0" smtClean="0">
                <a:ln>
                  <a:noFill/>
                </a:ln>
                <a:solidFill>
                  <a:srgbClr val="FFFFFF"/>
                </a:solidFill>
                <a:effectLst/>
                <a:latin typeface="Times New Roman" pitchFamily="18" charset="0"/>
              </a:rPr>
              <a:t>Capabilities  historical</a:t>
            </a:r>
            <a:r>
              <a:rPr kumimoji="0" lang="en-AU" b="0" i="0" u="none" strike="noStrike" cap="none" normalizeH="0" baseline="0" dirty="0" smtClean="0">
                <a:ln>
                  <a:noFill/>
                </a:ln>
                <a:solidFill>
                  <a:srgbClr val="FFFFFF"/>
                </a:solidFill>
                <a:effectLst/>
                <a:latin typeface="Times New Roman" pitchFamily="18" charset="0"/>
              </a:rPr>
              <a:t> </a:t>
            </a:r>
          </a:p>
          <a:p>
            <a:pPr marL="80963" marR="0" lvl="0" indent="-80963"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kumimoji="0" lang="en-AU" b="1" i="0" u="none" strike="noStrike" cap="none" normalizeH="0" baseline="0" dirty="0" smtClean="0">
                <a:ln>
                  <a:noFill/>
                </a:ln>
                <a:solidFill>
                  <a:srgbClr val="FFFFFF"/>
                </a:solidFill>
                <a:effectLst/>
                <a:latin typeface="Times New Roman" pitchFamily="18" charset="0"/>
              </a:rPr>
              <a:t>Australian  Curriculum  capabilities</a:t>
            </a:r>
            <a:r>
              <a:rPr kumimoji="0" lang="en-AU" b="0" i="0" u="none" strike="noStrike" cap="none" normalizeH="0" baseline="0" dirty="0" smtClean="0">
                <a:ln>
                  <a:noFill/>
                </a:ln>
                <a:solidFill>
                  <a:srgbClr val="FFFFFF"/>
                </a:solidFill>
                <a:effectLst/>
                <a:latin typeface="Times New Roman" pitchFamily="18" charset="0"/>
              </a:rPr>
              <a:t> </a:t>
            </a:r>
          </a:p>
          <a:p>
            <a:pPr marL="80963" marR="0" lvl="1" indent="-80963"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kumimoji="0" lang="en-AU" b="1" i="0" u="none" strike="noStrike" cap="none" normalizeH="0" baseline="0" dirty="0" smtClean="0">
                <a:ln>
                  <a:noFill/>
                </a:ln>
                <a:solidFill>
                  <a:srgbClr val="FFFFFF"/>
                </a:solidFill>
                <a:effectLst/>
                <a:latin typeface="Times New Roman" pitchFamily="18" charset="0"/>
              </a:rPr>
              <a:t>Using the  capabilities  to frame  critically  discerning  questions</a:t>
            </a:r>
            <a:r>
              <a:rPr kumimoji="0" lang="en-AU" b="0" i="0" u="none" strike="noStrike" cap="none" normalizeH="0" baseline="0" dirty="0" smtClean="0">
                <a:ln>
                  <a:noFill/>
                </a:ln>
                <a:solidFill>
                  <a:srgbClr val="FFFFFF"/>
                </a:solidFill>
                <a:effectLst/>
                <a:latin typeface="Times New Roman" pitchFamily="18" charset="0"/>
              </a:rPr>
              <a:t> </a:t>
            </a:r>
          </a:p>
          <a:p>
            <a:pPr marL="0" marR="968375" lvl="0" indent="0" algn="l" defTabSz="914400" rtl="0" eaLnBrk="1" fontAlgn="base" latinLnBrk="0" hangingPunct="1">
              <a:lnSpc>
                <a:spcPct val="100000"/>
              </a:lnSpc>
              <a:spcBef>
                <a:spcPct val="0"/>
              </a:spcBef>
              <a:spcAft>
                <a:spcPts val="1000"/>
              </a:spcAft>
              <a:buClrTx/>
              <a:buSzTx/>
              <a:buFontTx/>
              <a:buNone/>
              <a:tabLst/>
            </a:pPr>
            <a:endParaRPr kumimoji="0" lang="en-AU" sz="2000" b="0" i="0" u="none"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5" name="Rectangle 4"/>
          <p:cNvSpPr/>
          <p:nvPr/>
        </p:nvSpPr>
        <p:spPr>
          <a:xfrm flipH="1">
            <a:off x="0" y="1219199"/>
            <a:ext cx="2160000" cy="1015663"/>
          </a:xfrm>
          <a:prstGeom prst="rect">
            <a:avLst/>
          </a:prstGeom>
          <a:solidFill>
            <a:schemeClr val="bg1">
              <a:lumMod val="95000"/>
            </a:schemeClr>
          </a:solidFill>
        </p:spPr>
        <p:txBody>
          <a:bodyPr wrap="square">
            <a:spAutoFit/>
          </a:bodyPr>
          <a:lstStyle/>
          <a:p>
            <a:pPr lvl="0" algn="ctr" fontAlgn="base">
              <a:spcBef>
                <a:spcPct val="0"/>
              </a:spcBef>
              <a:spcAft>
                <a:spcPts val="1000"/>
              </a:spcAft>
            </a:pPr>
            <a:r>
              <a:rPr lang="en-AU" sz="2000" b="1" dirty="0" smtClean="0">
                <a:solidFill>
                  <a:srgbClr val="002060"/>
                </a:solidFill>
                <a:latin typeface="Calibri" pitchFamily="34" charset="0"/>
              </a:rPr>
              <a:t>Australian Curriculum and the Capabilities</a:t>
            </a:r>
          </a:p>
        </p:txBody>
      </p:sp>
      <p:sp>
        <p:nvSpPr>
          <p:cNvPr id="58370" name="Text Box 2"/>
          <p:cNvSpPr txBox="1">
            <a:spLocks noChangeArrowheads="1"/>
          </p:cNvSpPr>
          <p:nvPr/>
        </p:nvSpPr>
        <p:spPr bwMode="auto">
          <a:xfrm>
            <a:off x="2286000" y="2362200"/>
            <a:ext cx="2160000" cy="4032000"/>
          </a:xfrm>
          <a:prstGeom prst="rect">
            <a:avLst/>
          </a:prstGeom>
          <a:solidFill>
            <a:srgbClr val="0070C0"/>
          </a:solidFill>
          <a:ln w="38100">
            <a:solidFill>
              <a:srgbClr val="F2F2F2"/>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706438" lvl="1"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kumimoji="0" lang="en-AU" b="1" i="0" u="none" strike="noStrike" cap="none" normalizeH="0" baseline="0" dirty="0" smtClean="0">
                <a:ln>
                  <a:noFill/>
                </a:ln>
                <a:solidFill>
                  <a:srgbClr val="FFFFFF"/>
                </a:solidFill>
                <a:effectLst/>
                <a:latin typeface="Times New Roman" pitchFamily="18" charset="0"/>
              </a:rPr>
              <a:t>Social  justice</a:t>
            </a:r>
          </a:p>
          <a:p>
            <a:pPr marL="0" marR="706438" lvl="1" algn="l" defTabSz="914400" rtl="0" eaLnBrk="1" fontAlgn="base" latinLnBrk="0" hangingPunct="1">
              <a:lnSpc>
                <a:spcPct val="100000"/>
              </a:lnSpc>
              <a:spcBef>
                <a:spcPct val="0"/>
              </a:spcBef>
              <a:spcAft>
                <a:spcPts val="1000"/>
              </a:spcAft>
              <a:buClr>
                <a:srgbClr val="FFFFFF"/>
              </a:buClr>
              <a:buSzTx/>
              <a:tabLst/>
            </a:pPr>
            <a:endParaRPr kumimoji="0" lang="en-AU" b="1" i="0" u="none" strike="noStrike" cap="none" normalizeH="0" baseline="0" dirty="0" smtClean="0">
              <a:ln>
                <a:noFill/>
              </a:ln>
              <a:solidFill>
                <a:srgbClr val="FFFFFF"/>
              </a:solidFill>
              <a:effectLst/>
              <a:latin typeface="Times New Roman" pitchFamily="18" charset="0"/>
            </a:endParaRPr>
          </a:p>
          <a:p>
            <a:pPr marR="0" lvl="0"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kumimoji="0" lang="en-AU" b="1" i="0" u="none" strike="noStrike" cap="none" normalizeH="0" baseline="0" dirty="0" smtClean="0">
                <a:ln>
                  <a:noFill/>
                </a:ln>
                <a:solidFill>
                  <a:srgbClr val="FFFFFF"/>
                </a:solidFill>
                <a:effectLst/>
                <a:latin typeface="Times New Roman" pitchFamily="18" charset="0"/>
              </a:rPr>
              <a:t>Ethical, creative  and  critically  discerning  learners</a:t>
            </a:r>
          </a:p>
          <a:p>
            <a:pPr marR="0" lvl="0"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endParaRPr kumimoji="0" lang="en-AU" b="1" i="0" u="none" strike="noStrike" cap="none" normalizeH="0" baseline="0" dirty="0" smtClean="0">
              <a:ln>
                <a:noFill/>
              </a:ln>
              <a:solidFill>
                <a:srgbClr val="FFFFFF"/>
              </a:solidFill>
              <a:effectLst/>
              <a:latin typeface="Times New Roman" pitchFamily="18" charset="0"/>
            </a:endParaRPr>
          </a:p>
          <a:p>
            <a:pPr marL="0" marR="706438" lvl="1"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kumimoji="0" lang="en-AU" b="1" i="0" u="none" strike="noStrike" cap="none" normalizeH="0" baseline="0" dirty="0" smtClean="0">
                <a:ln>
                  <a:noFill/>
                </a:ln>
                <a:solidFill>
                  <a:srgbClr val="FFFFFF"/>
                </a:solidFill>
                <a:effectLst/>
                <a:latin typeface="Times New Roman" pitchFamily="18" charset="0"/>
              </a:rPr>
              <a:t>Building excellence</a:t>
            </a:r>
            <a:endParaRPr kumimoji="0" lang="en-US" b="0" i="0" u="none" strike="noStrike" cap="none" normalizeH="0" baseline="0" dirty="0" smtClean="0">
              <a:ln>
                <a:noFill/>
              </a:ln>
              <a:solidFill>
                <a:schemeClr val="tx1"/>
              </a:solidFill>
              <a:effectLst/>
              <a:latin typeface="Arial" pitchFamily="34" charset="0"/>
            </a:endParaRPr>
          </a:p>
        </p:txBody>
      </p:sp>
      <p:sp>
        <p:nvSpPr>
          <p:cNvPr id="9" name="TextBox 8"/>
          <p:cNvSpPr txBox="1"/>
          <p:nvPr/>
        </p:nvSpPr>
        <p:spPr>
          <a:xfrm>
            <a:off x="2286000" y="1219200"/>
            <a:ext cx="2160000" cy="1046440"/>
          </a:xfrm>
          <a:prstGeom prst="rect">
            <a:avLst/>
          </a:prstGeom>
          <a:solidFill>
            <a:schemeClr val="bg1">
              <a:lumMod val="95000"/>
            </a:schemeClr>
          </a:solidFill>
        </p:spPr>
        <p:txBody>
          <a:bodyPr wrap="square" rtlCol="0">
            <a:spAutoFit/>
          </a:bodyPr>
          <a:lstStyle/>
          <a:p>
            <a:pPr lvl="0" algn="ctr" fontAlgn="base">
              <a:spcBef>
                <a:spcPct val="0"/>
              </a:spcBef>
              <a:spcAft>
                <a:spcPct val="0"/>
              </a:spcAft>
            </a:pPr>
            <a:endParaRPr lang="en-AU" sz="1200" b="1" dirty="0" smtClean="0">
              <a:solidFill>
                <a:srgbClr val="002060"/>
              </a:solidFill>
              <a:latin typeface="Calibri" pitchFamily="34" charset="0"/>
            </a:endParaRPr>
          </a:p>
          <a:p>
            <a:pPr lvl="0" algn="ctr" fontAlgn="base">
              <a:spcBef>
                <a:spcPct val="0"/>
              </a:spcBef>
              <a:spcAft>
                <a:spcPct val="0"/>
              </a:spcAft>
            </a:pPr>
            <a:r>
              <a:rPr lang="en-AU" sz="2000" b="1" dirty="0" smtClean="0">
                <a:solidFill>
                  <a:srgbClr val="002060"/>
                </a:solidFill>
                <a:latin typeface="Calibri" pitchFamily="34" charset="0"/>
              </a:rPr>
              <a:t>Catholic</a:t>
            </a:r>
          </a:p>
          <a:p>
            <a:pPr lvl="0" algn="ctr" fontAlgn="base">
              <a:spcBef>
                <a:spcPct val="0"/>
              </a:spcBef>
              <a:spcAft>
                <a:spcPct val="0"/>
              </a:spcAft>
            </a:pPr>
            <a:r>
              <a:rPr lang="en-AU" sz="2000" b="1" dirty="0" smtClean="0">
                <a:solidFill>
                  <a:srgbClr val="002060"/>
                </a:solidFill>
                <a:latin typeface="Calibri" pitchFamily="34" charset="0"/>
              </a:rPr>
              <a:t>Identities</a:t>
            </a:r>
            <a:endParaRPr lang="en-AU" dirty="0"/>
          </a:p>
          <a:p>
            <a:pPr lvl="0" algn="ctr" fontAlgn="base">
              <a:spcBef>
                <a:spcPct val="0"/>
              </a:spcBef>
              <a:spcAft>
                <a:spcPct val="0"/>
              </a:spcAft>
            </a:pPr>
            <a:endParaRPr lang="en-AU" sz="800" b="1" dirty="0" smtClean="0">
              <a:solidFill>
                <a:srgbClr val="002060"/>
              </a:solidFill>
              <a:latin typeface="Calibri" pitchFamily="34" charset="0"/>
            </a:endParaRPr>
          </a:p>
        </p:txBody>
      </p:sp>
      <p:sp>
        <p:nvSpPr>
          <p:cNvPr id="58371" name="Text Box 3"/>
          <p:cNvSpPr txBox="1">
            <a:spLocks noChangeArrowheads="1"/>
          </p:cNvSpPr>
          <p:nvPr/>
        </p:nvSpPr>
        <p:spPr bwMode="auto">
          <a:xfrm>
            <a:off x="4648200" y="2362200"/>
            <a:ext cx="2160000" cy="4032000"/>
          </a:xfrm>
          <a:prstGeom prst="rect">
            <a:avLst/>
          </a:prstGeom>
          <a:solidFill>
            <a:srgbClr val="FFC000"/>
          </a:solidFill>
          <a:ln w="38100">
            <a:solidFill>
              <a:srgbClr val="F2F2F2"/>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457200" lvl="1" indent="-457200" eaLnBrk="1" fontAlgn="base" latinLnBrk="0" hangingPunct="1">
              <a:lnSpc>
                <a:spcPct val="100000"/>
              </a:lnSpc>
              <a:spcBef>
                <a:spcPct val="0"/>
              </a:spcBef>
              <a:spcAft>
                <a:spcPts val="1000"/>
              </a:spcAft>
              <a:tabLst/>
            </a:pPr>
            <a:endParaRPr lang="en-AU" b="1" dirty="0" smtClean="0">
              <a:solidFill>
                <a:srgbClr val="FFFFFF"/>
              </a:solidFill>
              <a:latin typeface="Times New Roman" pitchFamily="18" charset="0"/>
            </a:endParaRPr>
          </a:p>
          <a:p>
            <a:pPr marL="457200" lvl="1" indent="-457200" eaLnBrk="1" fontAlgn="base" latinLnBrk="0" hangingPunct="1">
              <a:lnSpc>
                <a:spcPct val="100000"/>
              </a:lnSpc>
              <a:spcBef>
                <a:spcPct val="0"/>
              </a:spcBef>
              <a:spcAft>
                <a:spcPts val="1000"/>
              </a:spcAft>
              <a:buFont typeface="Wingdings" pitchFamily="2" charset="2"/>
              <a:buChar char="Ø"/>
              <a:tabLst/>
            </a:pPr>
            <a:r>
              <a:rPr lang="en-AU" b="1" dirty="0" smtClean="0">
                <a:solidFill>
                  <a:srgbClr val="FFFFFF"/>
                </a:solidFill>
                <a:latin typeface="Times New Roman" pitchFamily="18" charset="0"/>
              </a:rPr>
              <a:t>Number sense</a:t>
            </a:r>
          </a:p>
          <a:p>
            <a:pPr marL="457200" lvl="1" indent="-457200" eaLnBrk="1" fontAlgn="base" latinLnBrk="0" hangingPunct="1">
              <a:lnSpc>
                <a:spcPct val="100000"/>
              </a:lnSpc>
              <a:spcBef>
                <a:spcPct val="0"/>
              </a:spcBef>
              <a:spcAft>
                <a:spcPts val="1000"/>
              </a:spcAft>
              <a:buFont typeface="Wingdings" pitchFamily="2" charset="2"/>
              <a:buChar char="Ø"/>
              <a:tabLst/>
            </a:pPr>
            <a:r>
              <a:rPr lang="en-AU" b="1" dirty="0" smtClean="0">
                <a:solidFill>
                  <a:srgbClr val="FFFFFF"/>
                </a:solidFill>
                <a:latin typeface="Times New Roman" pitchFamily="18" charset="0"/>
              </a:rPr>
              <a:t>Geometrical sense</a:t>
            </a:r>
          </a:p>
          <a:p>
            <a:pPr marL="457200" lvl="1" indent="-457200" eaLnBrk="1" fontAlgn="base" latinLnBrk="0" hangingPunct="1">
              <a:lnSpc>
                <a:spcPct val="100000"/>
              </a:lnSpc>
              <a:spcBef>
                <a:spcPct val="0"/>
              </a:spcBef>
              <a:spcAft>
                <a:spcPts val="1000"/>
              </a:spcAft>
              <a:buFont typeface="Wingdings" pitchFamily="2" charset="2"/>
              <a:buChar char="Ø"/>
              <a:tabLst/>
            </a:pPr>
            <a:r>
              <a:rPr lang="en-AU" b="1" dirty="0" smtClean="0">
                <a:solidFill>
                  <a:srgbClr val="FFFFFF"/>
                </a:solidFill>
                <a:latin typeface="Times New Roman" pitchFamily="18" charset="0"/>
              </a:rPr>
              <a:t>Measurement sense</a:t>
            </a:r>
          </a:p>
          <a:p>
            <a:pPr marL="457200" lvl="1" indent="-457200" eaLnBrk="1" fontAlgn="base" latinLnBrk="0" hangingPunct="1">
              <a:lnSpc>
                <a:spcPct val="100000"/>
              </a:lnSpc>
              <a:spcBef>
                <a:spcPct val="0"/>
              </a:spcBef>
              <a:spcAft>
                <a:spcPts val="1000"/>
              </a:spcAft>
              <a:buFont typeface="Wingdings" pitchFamily="2" charset="2"/>
              <a:buChar char="Ø"/>
              <a:tabLst/>
            </a:pPr>
            <a:r>
              <a:rPr lang="en-AU" b="1" dirty="0" smtClean="0">
                <a:solidFill>
                  <a:srgbClr val="FFFFFF"/>
                </a:solidFill>
                <a:latin typeface="Times New Roman" pitchFamily="18" charset="0"/>
              </a:rPr>
              <a:t>Context</a:t>
            </a:r>
          </a:p>
          <a:p>
            <a:pPr marL="457200" lvl="1" indent="-457200" eaLnBrk="1" fontAlgn="base" latinLnBrk="0" hangingPunct="1">
              <a:lnSpc>
                <a:spcPct val="100000"/>
              </a:lnSpc>
              <a:spcBef>
                <a:spcPct val="0"/>
              </a:spcBef>
              <a:spcAft>
                <a:spcPts val="1000"/>
              </a:spcAft>
              <a:buFont typeface="Wingdings" pitchFamily="2" charset="2"/>
              <a:buChar char="Ø"/>
              <a:tabLst/>
            </a:pPr>
            <a:r>
              <a:rPr lang="en-AU" b="1" dirty="0" smtClean="0">
                <a:solidFill>
                  <a:srgbClr val="FFFFFF"/>
                </a:solidFill>
                <a:latin typeface="Times New Roman" pitchFamily="18" charset="0"/>
              </a:rPr>
              <a:t>Critical orientation</a:t>
            </a:r>
          </a:p>
          <a:p>
            <a:pPr marL="457200" lvl="1" indent="-457200" eaLnBrk="1" fontAlgn="base" latinLnBrk="0" hangingPunct="1">
              <a:lnSpc>
                <a:spcPct val="100000"/>
              </a:lnSpc>
              <a:spcBef>
                <a:spcPct val="0"/>
              </a:spcBef>
              <a:spcAft>
                <a:spcPts val="1000"/>
              </a:spcAft>
              <a:tabLst/>
            </a:pPr>
            <a:endParaRPr lang="en-AU" b="1" dirty="0" smtClean="0">
              <a:solidFill>
                <a:srgbClr val="FFFFFF"/>
              </a:solidFill>
              <a:latin typeface="Times New Roman" pitchFamily="18" charset="0"/>
            </a:endParaRPr>
          </a:p>
          <a:p>
            <a:pPr marL="457200" lvl="1" indent="-457200" eaLnBrk="1" fontAlgn="base" latinLnBrk="0" hangingPunct="1">
              <a:lnSpc>
                <a:spcPct val="100000"/>
              </a:lnSpc>
              <a:spcBef>
                <a:spcPct val="0"/>
              </a:spcBef>
              <a:spcAft>
                <a:spcPts val="1000"/>
              </a:spcAft>
              <a:tabLst/>
            </a:pPr>
            <a:r>
              <a:rPr lang="en-AU" b="1" dirty="0" smtClean="0">
                <a:solidFill>
                  <a:srgbClr val="FFFFFF"/>
                </a:solidFill>
                <a:latin typeface="Times New Roman" pitchFamily="18" charset="0"/>
              </a:rPr>
              <a:t> </a:t>
            </a:r>
          </a:p>
          <a:p>
            <a:pPr marL="457200" lvl="1" indent="-457200" eaLnBrk="1" fontAlgn="base" latinLnBrk="0" hangingPunct="1">
              <a:lnSpc>
                <a:spcPct val="100000"/>
              </a:lnSpc>
              <a:spcBef>
                <a:spcPct val="0"/>
              </a:spcBef>
              <a:spcAft>
                <a:spcPts val="1000"/>
              </a:spcAft>
              <a:tabLst/>
            </a:pPr>
            <a:endParaRPr lang="en-AU" sz="2000" b="1" dirty="0" smtClean="0">
              <a:solidFill>
                <a:srgbClr val="FFFFFF"/>
              </a:solidFill>
              <a:latin typeface="Times New Roman" pitchFamily="18" charset="0"/>
            </a:endParaRPr>
          </a:p>
          <a:p>
            <a:pPr marL="457200" lvl="1" indent="-457200" eaLnBrk="1" fontAlgn="base" latinLnBrk="0" hangingPunct="1">
              <a:lnSpc>
                <a:spcPct val="100000"/>
              </a:lnSpc>
              <a:spcBef>
                <a:spcPct val="0"/>
              </a:spcBef>
              <a:spcAft>
                <a:spcPts val="1000"/>
              </a:spcAft>
              <a:tabLst/>
            </a:pPr>
            <a:endParaRPr kumimoji="0" lang="en-AU" sz="2000" b="1" i="0" u="none" strike="noStrike" cap="none" normalizeH="0" baseline="0" dirty="0" smtClean="0">
              <a:ln>
                <a:noFill/>
              </a:ln>
              <a:solidFill>
                <a:srgbClr val="FFFFFF"/>
              </a:solidFill>
              <a:effectLst/>
              <a:latin typeface="Times New Roman" pitchFamily="18" charset="0"/>
            </a:endParaRPr>
          </a:p>
          <a:p>
            <a:pPr marL="0" marR="971550" lvl="0" indent="0" algn="l" defTabSz="914400" rtl="0" eaLnBrk="1" fontAlgn="base" latinLnBrk="0" hangingPunct="1">
              <a:lnSpc>
                <a:spcPct val="100000"/>
              </a:lnSpc>
              <a:spcBef>
                <a:spcPct val="0"/>
              </a:spcBef>
              <a:spcAft>
                <a:spcPct val="0"/>
              </a:spcAft>
              <a:buClrTx/>
              <a:buSzTx/>
              <a:buFontTx/>
              <a:buNone/>
              <a:tabLst/>
            </a:pPr>
            <a:endParaRPr kumimoji="0" lang="en-AU" sz="1100" b="0" i="0" u="none" strike="noStrike" cap="none" normalizeH="0" baseline="0" dirty="0" smtClean="0">
              <a:ln>
                <a:noFill/>
              </a:ln>
              <a:solidFill>
                <a:srgbClr val="FFFFFF"/>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1" name="TextBox 10"/>
          <p:cNvSpPr txBox="1"/>
          <p:nvPr/>
        </p:nvSpPr>
        <p:spPr>
          <a:xfrm>
            <a:off x="4648200" y="1219200"/>
            <a:ext cx="2160000" cy="1080000"/>
          </a:xfrm>
          <a:prstGeom prst="rect">
            <a:avLst/>
          </a:prstGeom>
          <a:solidFill>
            <a:schemeClr val="bg1">
              <a:lumMod val="95000"/>
            </a:schemeClr>
          </a:solidFill>
        </p:spPr>
        <p:txBody>
          <a:bodyPr wrap="square" rtlCol="0">
            <a:spAutoFit/>
          </a:bodyPr>
          <a:lstStyle/>
          <a:p>
            <a:pPr lvl="0"/>
            <a:endParaRPr lang="en-AU" b="1" dirty="0" smtClean="0">
              <a:solidFill>
                <a:srgbClr val="002060"/>
              </a:solidFill>
              <a:latin typeface="Calibri" pitchFamily="34" charset="0"/>
            </a:endParaRPr>
          </a:p>
          <a:p>
            <a:pPr lvl="0" algn="ctr"/>
            <a:r>
              <a:rPr lang="en-AU" sz="2000" b="1" dirty="0" smtClean="0">
                <a:solidFill>
                  <a:srgbClr val="002060"/>
                </a:solidFill>
                <a:latin typeface="Calibri" pitchFamily="34" charset="0"/>
              </a:rPr>
              <a:t>Numeracy</a:t>
            </a:r>
          </a:p>
          <a:p>
            <a:endParaRPr lang="en-AU" dirty="0"/>
          </a:p>
        </p:txBody>
      </p:sp>
      <p:sp>
        <p:nvSpPr>
          <p:cNvPr id="13" name="TextBox 12"/>
          <p:cNvSpPr txBox="1"/>
          <p:nvPr/>
        </p:nvSpPr>
        <p:spPr>
          <a:xfrm>
            <a:off x="6858000" y="1219199"/>
            <a:ext cx="2286000" cy="1080000"/>
          </a:xfrm>
          <a:prstGeom prst="rect">
            <a:avLst/>
          </a:prstGeom>
          <a:solidFill>
            <a:schemeClr val="bg1">
              <a:lumMod val="95000"/>
            </a:schemeClr>
          </a:solidFill>
        </p:spPr>
        <p:txBody>
          <a:bodyPr wrap="square" rtlCol="0">
            <a:spAutoFit/>
          </a:bodyPr>
          <a:lstStyle/>
          <a:p>
            <a:pPr lvl="0" algn="ctr" fontAlgn="base">
              <a:spcBef>
                <a:spcPct val="0"/>
              </a:spcBef>
              <a:spcAft>
                <a:spcPct val="0"/>
              </a:spcAft>
            </a:pPr>
            <a:endParaRPr lang="en-AU" sz="2000" b="1" dirty="0" smtClean="0">
              <a:solidFill>
                <a:srgbClr val="002060"/>
              </a:solidFill>
              <a:latin typeface="Calibri" pitchFamily="34" charset="0"/>
            </a:endParaRPr>
          </a:p>
          <a:p>
            <a:pPr lvl="0" algn="ctr" fontAlgn="base">
              <a:spcBef>
                <a:spcPct val="0"/>
              </a:spcBef>
              <a:spcAft>
                <a:spcPct val="0"/>
              </a:spcAft>
            </a:pPr>
            <a:r>
              <a:rPr lang="en-AU" sz="2000" b="1" dirty="0" smtClean="0">
                <a:solidFill>
                  <a:srgbClr val="002060"/>
                </a:solidFill>
                <a:latin typeface="Calibri" pitchFamily="34" charset="0"/>
              </a:rPr>
              <a:t>Literacy</a:t>
            </a:r>
          </a:p>
          <a:p>
            <a:pPr lvl="0" algn="ctr" fontAlgn="base">
              <a:spcBef>
                <a:spcPct val="0"/>
              </a:spcBef>
              <a:spcAft>
                <a:spcPct val="0"/>
              </a:spcAft>
            </a:pPr>
            <a:endParaRPr lang="en-AU" b="1" dirty="0" smtClean="0">
              <a:solidFill>
                <a:srgbClr val="002060"/>
              </a:solidFill>
              <a:latin typeface="Calibri" pitchFamily="34" charset="0"/>
            </a:endParaRPr>
          </a:p>
        </p:txBody>
      </p:sp>
      <p:sp>
        <p:nvSpPr>
          <p:cNvPr id="58373" name="Text Box 5"/>
          <p:cNvSpPr txBox="1">
            <a:spLocks noChangeArrowheads="1"/>
          </p:cNvSpPr>
          <p:nvPr/>
        </p:nvSpPr>
        <p:spPr bwMode="auto">
          <a:xfrm>
            <a:off x="2286000" y="6400800"/>
            <a:ext cx="6776400" cy="457200"/>
          </a:xfrm>
          <a:prstGeom prst="rect">
            <a:avLst/>
          </a:prstGeom>
          <a:solidFill>
            <a:schemeClr val="accent4">
              <a:lumMod val="50000"/>
            </a:schemeClr>
          </a:solidFill>
          <a:ln w="38100">
            <a:solidFill>
              <a:srgbClr val="F2F2F2"/>
            </a:solidFill>
            <a:miter lim="800000"/>
            <a:headEnd/>
            <a:tailEnd/>
          </a:ln>
          <a:effectLst>
            <a:outerShdw blurRad="152400" dist="317500" dir="5400000" sx="90000" sy="-19000" rotWithShape="0">
              <a:prstClr val="black">
                <a:alpha val="15000"/>
              </a:prst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AU" b="1" i="0" u="none" strike="noStrike" cap="none" normalizeH="0" baseline="0" dirty="0" smtClean="0">
                <a:ln>
                  <a:noFill/>
                </a:ln>
                <a:solidFill>
                  <a:schemeClr val="bg1"/>
                </a:solidFill>
                <a:effectLst/>
                <a:latin typeface="Calibri" pitchFamily="34" charset="0"/>
              </a:rPr>
              <a:t>Critical Thinking and Reasoning</a:t>
            </a:r>
            <a:endParaRPr kumimoji="0" lang="en-US" b="1" i="0" u="none" strike="noStrike" cap="none" normalizeH="0" baseline="0" dirty="0" smtClean="0">
              <a:ln>
                <a:noFill/>
              </a:ln>
              <a:solidFill>
                <a:schemeClr val="bg1"/>
              </a:solidFill>
              <a:effectLst/>
              <a:latin typeface="Arial" pitchFamily="34" charset="0"/>
            </a:endParaRPr>
          </a:p>
        </p:txBody>
      </p:sp>
      <p:sp>
        <p:nvSpPr>
          <p:cNvPr id="14" name="Text Box 4"/>
          <p:cNvSpPr txBox="1">
            <a:spLocks noChangeArrowheads="1"/>
          </p:cNvSpPr>
          <p:nvPr/>
        </p:nvSpPr>
        <p:spPr bwMode="auto">
          <a:xfrm>
            <a:off x="6858000" y="2362200"/>
            <a:ext cx="2160000" cy="4032000"/>
          </a:xfrm>
          <a:prstGeom prst="rect">
            <a:avLst/>
          </a:prstGeom>
          <a:solidFill>
            <a:srgbClr val="B2A1C7"/>
          </a:solidFill>
          <a:ln w="38100">
            <a:solidFill>
              <a:srgbClr val="F2F2F2"/>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R="33338" lvl="0" algn="l" defTabSz="914400" rtl="0" eaLnBrk="1" fontAlgn="base" latinLnBrk="0" hangingPunct="1">
              <a:lnSpc>
                <a:spcPct val="100000"/>
              </a:lnSpc>
              <a:spcBef>
                <a:spcPct val="0"/>
              </a:spcBef>
              <a:spcAft>
                <a:spcPct val="0"/>
              </a:spcAft>
              <a:buClrTx/>
              <a:buSzTx/>
              <a:buFontTx/>
              <a:buNone/>
              <a:tabLst/>
            </a:pPr>
            <a:r>
              <a:rPr kumimoji="0" lang="en-AU" b="1" i="0" u="none" strike="noStrike" cap="none" normalizeH="0" baseline="0" dirty="0" smtClean="0">
                <a:ln>
                  <a:noFill/>
                </a:ln>
                <a:solidFill>
                  <a:srgbClr val="002060"/>
                </a:solidFill>
                <a:effectLst/>
                <a:latin typeface="Calibri" pitchFamily="34" charset="0"/>
              </a:rPr>
              <a:t>Texts: print,</a:t>
            </a:r>
            <a:r>
              <a:rPr kumimoji="0" lang="en-AU" b="1" i="0" u="none" strike="noStrike" cap="none" normalizeH="0" dirty="0" smtClean="0">
                <a:ln>
                  <a:noFill/>
                </a:ln>
                <a:solidFill>
                  <a:srgbClr val="002060"/>
                </a:solidFill>
                <a:effectLst/>
                <a:latin typeface="Calibri" pitchFamily="34" charset="0"/>
              </a:rPr>
              <a:t> </a:t>
            </a:r>
            <a:r>
              <a:rPr kumimoji="0" lang="en-AU" b="1" i="0" u="none" strike="noStrike" cap="none" normalizeH="0" baseline="0" dirty="0" smtClean="0">
                <a:ln>
                  <a:noFill/>
                </a:ln>
                <a:solidFill>
                  <a:srgbClr val="002060"/>
                </a:solidFill>
                <a:effectLst/>
                <a:latin typeface="Calibri" pitchFamily="34" charset="0"/>
              </a:rPr>
              <a:t>visual , performance, digital</a:t>
            </a:r>
            <a:endParaRPr kumimoji="0" lang="en-AU" b="1" i="0" u="none" strike="noStrike" cap="none" normalizeH="0" baseline="0" dirty="0" smtClean="0">
              <a:ln>
                <a:noFill/>
              </a:ln>
              <a:solidFill>
                <a:srgbClr val="002060"/>
              </a:solidFill>
              <a:effectLst/>
              <a:latin typeface="Times New Roman" pitchFamily="18" charset="0"/>
            </a:endParaRPr>
          </a:p>
          <a:p>
            <a:pPr marR="33338" lvl="0" algn="l" defTabSz="914400" rtl="0" eaLnBrk="1" fontAlgn="base" latinLnBrk="0" hangingPunct="1">
              <a:lnSpc>
                <a:spcPct val="100000"/>
              </a:lnSpc>
              <a:spcBef>
                <a:spcPct val="0"/>
              </a:spcBef>
              <a:spcAft>
                <a:spcPct val="0"/>
              </a:spcAft>
              <a:buClrTx/>
              <a:buSzTx/>
              <a:buFontTx/>
              <a:buNone/>
              <a:tabLst/>
            </a:pPr>
            <a:endParaRPr kumimoji="0" lang="en-AU" b="1" i="0" u="none" strike="noStrike" cap="none" normalizeH="0" baseline="0" dirty="0" smtClean="0">
              <a:ln>
                <a:noFill/>
              </a:ln>
              <a:solidFill>
                <a:srgbClr val="002060"/>
              </a:solidFill>
              <a:effectLst/>
              <a:latin typeface="Times New Roman" pitchFamily="18" charset="0"/>
            </a:endParaRPr>
          </a:p>
          <a:p>
            <a:pPr marL="0" marR="33338" lvl="1" algn="l" defTabSz="914400" rtl="0" eaLnBrk="1" fontAlgn="base" latinLnBrk="0" hangingPunct="1">
              <a:lnSpc>
                <a:spcPct val="100000"/>
              </a:lnSpc>
              <a:spcBef>
                <a:spcPct val="0"/>
              </a:spcBef>
              <a:spcAft>
                <a:spcPts val="1000"/>
              </a:spcAft>
              <a:buClr>
                <a:srgbClr val="002060"/>
              </a:buClr>
              <a:buSzTx/>
              <a:buFont typeface="Wingdings" pitchFamily="2" charset="2"/>
              <a:buChar char="Ø"/>
              <a:tabLst/>
            </a:pPr>
            <a:r>
              <a:rPr kumimoji="0" lang="en-AU" b="1" i="0" u="none" strike="noStrike" cap="none" normalizeH="0" baseline="0" dirty="0" smtClean="0">
                <a:ln>
                  <a:noFill/>
                </a:ln>
                <a:solidFill>
                  <a:srgbClr val="002060"/>
                </a:solidFill>
                <a:effectLst/>
                <a:latin typeface="Times New Roman" pitchFamily="18" charset="0"/>
              </a:rPr>
              <a:t>Reading</a:t>
            </a:r>
          </a:p>
          <a:p>
            <a:pPr marR="33338" lvl="0" algn="l" defTabSz="914400" rtl="0" eaLnBrk="1" fontAlgn="base" latinLnBrk="0" hangingPunct="1">
              <a:lnSpc>
                <a:spcPct val="100000"/>
              </a:lnSpc>
              <a:spcBef>
                <a:spcPct val="0"/>
              </a:spcBef>
              <a:spcAft>
                <a:spcPct val="0"/>
              </a:spcAft>
              <a:buClrTx/>
              <a:buSzTx/>
              <a:buFontTx/>
              <a:buNone/>
              <a:tabLst/>
            </a:pPr>
            <a:r>
              <a:rPr kumimoji="0" lang="en-AU" b="1" i="0" u="none" strike="noStrike" cap="none" normalizeH="0" baseline="0" dirty="0" smtClean="0">
                <a:ln>
                  <a:noFill/>
                </a:ln>
                <a:solidFill>
                  <a:srgbClr val="FFFFFF"/>
                </a:solidFill>
                <a:effectLst/>
                <a:latin typeface="Calibri" pitchFamily="34" charset="0"/>
              </a:rPr>
              <a:t>Locating</a:t>
            </a:r>
          </a:p>
          <a:p>
            <a:pPr marR="33338" lvl="0" algn="l" defTabSz="914400" rtl="0" eaLnBrk="1" fontAlgn="base" latinLnBrk="0" hangingPunct="1">
              <a:lnSpc>
                <a:spcPct val="100000"/>
              </a:lnSpc>
              <a:spcBef>
                <a:spcPct val="0"/>
              </a:spcBef>
              <a:spcAft>
                <a:spcPct val="0"/>
              </a:spcAft>
              <a:buClrTx/>
              <a:buSzTx/>
              <a:buFontTx/>
              <a:buNone/>
              <a:tabLst/>
            </a:pPr>
            <a:r>
              <a:rPr kumimoji="0" lang="en-AU" b="1" i="0" u="none" strike="noStrike" cap="none" normalizeH="0" baseline="0" dirty="0" smtClean="0">
                <a:ln>
                  <a:noFill/>
                </a:ln>
                <a:solidFill>
                  <a:srgbClr val="FFFFFF"/>
                </a:solidFill>
                <a:effectLst/>
                <a:latin typeface="Calibri" pitchFamily="34" charset="0"/>
              </a:rPr>
              <a:t>Understanding</a:t>
            </a:r>
          </a:p>
          <a:p>
            <a:pPr marR="33338" lvl="0" algn="l" defTabSz="914400" rtl="0" eaLnBrk="1" fontAlgn="base" latinLnBrk="0" hangingPunct="1">
              <a:lnSpc>
                <a:spcPct val="100000"/>
              </a:lnSpc>
              <a:spcBef>
                <a:spcPct val="0"/>
              </a:spcBef>
              <a:spcAft>
                <a:spcPct val="0"/>
              </a:spcAft>
              <a:buClrTx/>
              <a:buSzTx/>
              <a:buFontTx/>
              <a:buNone/>
              <a:tabLst/>
            </a:pPr>
            <a:r>
              <a:rPr kumimoji="0" lang="en-AU" b="1" i="0" u="none" strike="noStrike" cap="none" normalizeH="0" baseline="0" dirty="0" smtClean="0">
                <a:ln>
                  <a:noFill/>
                </a:ln>
                <a:solidFill>
                  <a:srgbClr val="FFFFFF"/>
                </a:solidFill>
                <a:effectLst/>
                <a:latin typeface="Calibri" pitchFamily="34" charset="0"/>
              </a:rPr>
              <a:t>Critically reflecting</a:t>
            </a:r>
          </a:p>
          <a:p>
            <a:pPr marR="33338" lvl="0" algn="l" defTabSz="914400" rtl="0" eaLnBrk="1" fontAlgn="base" latinLnBrk="0" hangingPunct="1">
              <a:lnSpc>
                <a:spcPct val="100000"/>
              </a:lnSpc>
              <a:spcBef>
                <a:spcPct val="0"/>
              </a:spcBef>
              <a:spcAft>
                <a:spcPct val="0"/>
              </a:spcAft>
              <a:buClrTx/>
              <a:buSzTx/>
              <a:buFontTx/>
              <a:buNone/>
              <a:tabLst/>
            </a:pPr>
            <a:endParaRPr kumimoji="0" lang="en-AU" b="1" i="0" u="none" strike="noStrike" cap="none" normalizeH="0" baseline="0" dirty="0" smtClean="0">
              <a:ln>
                <a:noFill/>
              </a:ln>
              <a:solidFill>
                <a:srgbClr val="FFFFFF"/>
              </a:solidFill>
              <a:effectLst/>
              <a:latin typeface="Calibri" pitchFamily="34" charset="0"/>
            </a:endParaRPr>
          </a:p>
          <a:p>
            <a:pPr marL="0" marR="33338" lvl="1"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kumimoji="0" lang="en-AU" b="1" i="0" u="none" strike="noStrike" cap="none" normalizeH="0" baseline="0" dirty="0" smtClean="0">
                <a:ln>
                  <a:noFill/>
                </a:ln>
                <a:solidFill>
                  <a:srgbClr val="002060"/>
                </a:solidFill>
                <a:effectLst/>
                <a:latin typeface="Times New Roman" pitchFamily="18" charset="0"/>
              </a:rPr>
              <a:t>Composing</a:t>
            </a:r>
          </a:p>
          <a:p>
            <a:pPr marL="0" marR="33338" lvl="1" algn="l" defTabSz="914400" rtl="0" eaLnBrk="1" fontAlgn="base" latinLnBrk="0" hangingPunct="1">
              <a:lnSpc>
                <a:spcPct val="100000"/>
              </a:lnSpc>
              <a:spcBef>
                <a:spcPct val="0"/>
              </a:spcBef>
              <a:spcAft>
                <a:spcPts val="1000"/>
              </a:spcAft>
              <a:buClr>
                <a:srgbClr val="FFFFFF"/>
              </a:buClr>
              <a:buSzTx/>
              <a:tabLst/>
            </a:pPr>
            <a:r>
              <a:rPr kumimoji="0" lang="en-AU" b="1" i="0" u="none" strike="noStrike" cap="none" normalizeH="0" baseline="0" dirty="0" smtClean="0">
                <a:ln>
                  <a:noFill/>
                </a:ln>
                <a:solidFill>
                  <a:srgbClr val="FFFFFF"/>
                </a:solidFill>
                <a:effectLst/>
                <a:latin typeface="Calibri" pitchFamily="34" charset="0"/>
              </a:rPr>
              <a:t>Perspective </a:t>
            </a:r>
          </a:p>
          <a:p>
            <a:pPr marL="0" marR="33338" lvl="1" algn="l" defTabSz="914400" rtl="0" eaLnBrk="1" fontAlgn="base" latinLnBrk="0" hangingPunct="1">
              <a:lnSpc>
                <a:spcPct val="100000"/>
              </a:lnSpc>
              <a:spcBef>
                <a:spcPct val="0"/>
              </a:spcBef>
              <a:spcAft>
                <a:spcPts val="1000"/>
              </a:spcAft>
              <a:buClr>
                <a:srgbClr val="FFFFFF"/>
              </a:buClr>
              <a:buSzTx/>
              <a:tabLst/>
            </a:pPr>
            <a:r>
              <a:rPr lang="en-AU" b="1" dirty="0" smtClean="0">
                <a:solidFill>
                  <a:srgbClr val="FFFFFF"/>
                </a:solidFill>
                <a:latin typeface="Calibri" pitchFamily="34" charset="0"/>
              </a:rPr>
              <a:t>T</a:t>
            </a:r>
            <a:r>
              <a:rPr kumimoji="0" lang="en-AU" b="1" i="0" u="none" strike="noStrike" cap="none" normalizeH="0" baseline="0" dirty="0" smtClean="0">
                <a:ln>
                  <a:noFill/>
                </a:ln>
                <a:solidFill>
                  <a:srgbClr val="FFFFFF"/>
                </a:solidFill>
                <a:effectLst/>
                <a:latin typeface="Calibri" pitchFamily="34" charset="0"/>
              </a:rPr>
              <a:t>ext strategies</a:t>
            </a:r>
          </a:p>
          <a:p>
            <a:pPr marL="0" marR="33338" lvl="1" algn="l" defTabSz="914400" rtl="0" eaLnBrk="1" fontAlgn="base" latinLnBrk="0" hangingPunct="1">
              <a:lnSpc>
                <a:spcPct val="100000"/>
              </a:lnSpc>
              <a:spcBef>
                <a:spcPct val="0"/>
              </a:spcBef>
              <a:spcAft>
                <a:spcPts val="1000"/>
              </a:spcAft>
              <a:buClr>
                <a:srgbClr val="FFFFFF"/>
              </a:buClr>
              <a:buSzTx/>
              <a:tabLst/>
            </a:pPr>
            <a:r>
              <a:rPr lang="en-AU" b="1" dirty="0" smtClean="0">
                <a:solidFill>
                  <a:srgbClr val="FFFFFF"/>
                </a:solidFill>
                <a:latin typeface="Calibri" pitchFamily="34" charset="0"/>
              </a:rPr>
              <a:t>L</a:t>
            </a:r>
            <a:r>
              <a:rPr kumimoji="0" lang="en-AU" b="1" i="0" u="none" strike="noStrike" cap="none" normalizeH="0" baseline="0" dirty="0" smtClean="0">
                <a:ln>
                  <a:noFill/>
                </a:ln>
                <a:solidFill>
                  <a:srgbClr val="FFFFFF"/>
                </a:solidFill>
                <a:effectLst/>
                <a:latin typeface="Calibri" pitchFamily="34" charset="0"/>
              </a:rPr>
              <a:t>anguage use</a:t>
            </a:r>
          </a:p>
          <a:p>
            <a:pPr marR="33338" lvl="0" algn="l" defTabSz="914400" rtl="0" eaLnBrk="1" fontAlgn="base" latinLnBrk="0" hangingPunct="1">
              <a:lnSpc>
                <a:spcPct val="100000"/>
              </a:lnSpc>
              <a:spcBef>
                <a:spcPct val="0"/>
              </a:spcBef>
              <a:spcAft>
                <a:spcPct val="0"/>
              </a:spcAft>
              <a:buClrTx/>
              <a:buSzTx/>
              <a:buFontTx/>
              <a:buNone/>
              <a:tabLst/>
            </a:pPr>
            <a:endParaRPr kumimoji="0" lang="en-AU" sz="2000" b="0" i="0" u="none" strike="noStrike" cap="none" normalizeH="0" baseline="0" dirty="0" smtClean="0">
              <a:ln>
                <a:noFill/>
              </a:ln>
              <a:solidFill>
                <a:srgbClr val="FFFFFF"/>
              </a:solidFill>
              <a:effectLst/>
              <a:latin typeface="Times New Roman" pitchFamily="18" charset="0"/>
            </a:endParaRPr>
          </a:p>
          <a:p>
            <a:pPr marR="0" lvl="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xmlns="" val="18454321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1280159"/>
          <a:ext cx="9144000" cy="8138159"/>
        </p:xfrm>
        <a:graphic>
          <a:graphicData uri="http://schemas.openxmlformats.org/drawingml/2006/table">
            <a:tbl>
              <a:tblPr firstRow="1" bandRow="1">
                <a:tableStyleId>{5C22544A-7EE6-4342-B048-85BDC9FD1C3A}</a:tableStyleId>
              </a:tblPr>
              <a:tblGrid>
                <a:gridCol w="3048000"/>
                <a:gridCol w="3048000"/>
                <a:gridCol w="3048000"/>
              </a:tblGrid>
              <a:tr h="961333">
                <a:tc>
                  <a:txBody>
                    <a:bodyPr/>
                    <a:lstStyle/>
                    <a:p>
                      <a:r>
                        <a:rPr lang="en-AU" dirty="0" smtClean="0"/>
                        <a:t>Capabilities </a:t>
                      </a:r>
                      <a:endParaRPr lang="en-AU" dirty="0"/>
                    </a:p>
                  </a:txBody>
                  <a:tcPr>
                    <a:solidFill>
                      <a:schemeClr val="accent5">
                        <a:lumMod val="50000"/>
                      </a:schemeClr>
                    </a:solidFill>
                  </a:tcPr>
                </a:tc>
                <a:tc>
                  <a:txBody>
                    <a:bodyPr/>
                    <a:lstStyle/>
                    <a:p>
                      <a:r>
                        <a:rPr lang="en-AU" dirty="0" smtClean="0"/>
                        <a:t>Critical questions: investigations of text in relation to other capabilities </a:t>
                      </a:r>
                      <a:endParaRPr lang="en-AU" dirty="0"/>
                    </a:p>
                  </a:txBody>
                  <a:tcPr>
                    <a:solidFill>
                      <a:schemeClr val="accent5">
                        <a:lumMod val="50000"/>
                      </a:schemeClr>
                    </a:solidFill>
                  </a:tcPr>
                </a:tc>
                <a:tc>
                  <a:txBody>
                    <a:bodyPr/>
                    <a:lstStyle/>
                    <a:p>
                      <a:r>
                        <a:rPr lang="en-AU" dirty="0" smtClean="0"/>
                        <a:t>Learning</a:t>
                      </a:r>
                      <a:r>
                        <a:rPr lang="en-AU" baseline="0" dirty="0" smtClean="0"/>
                        <a:t> events: and use of capabilities  </a:t>
                      </a:r>
                      <a:endParaRPr lang="en-AU" dirty="0"/>
                    </a:p>
                  </a:txBody>
                  <a:tcPr>
                    <a:solidFill>
                      <a:schemeClr val="accent5">
                        <a:lumMod val="50000"/>
                      </a:schemeClr>
                    </a:solidFill>
                  </a:tcPr>
                </a:tc>
              </a:tr>
              <a:tr h="71768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sz="2000"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chemeClr val="accent6">
                              <a:lumMod val="60000"/>
                              <a:lumOff val="40000"/>
                            </a:schemeClr>
                          </a:solidFill>
                        </a:rPr>
                        <a:t>Critical and creative thinking </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chemeClr val="accent6">
                              <a:lumMod val="60000"/>
                              <a:lumOff val="40000"/>
                            </a:schemeClr>
                          </a:solidFill>
                        </a:rPr>
                        <a:t>Ethical behaviour</a:t>
                      </a:r>
                      <a:r>
                        <a:rPr lang="en-AU" sz="2000" b="1" baseline="0" dirty="0" smtClean="0">
                          <a:solidFill>
                            <a:schemeClr val="accent6">
                              <a:lumMod val="60000"/>
                              <a:lumOff val="40000"/>
                            </a:schemeClr>
                          </a:solidFill>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baseline="0"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baseline="0"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baseline="0"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baseline="0"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baseline="0"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baseline="0"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2000" b="1" baseline="0" dirty="0" smtClean="0">
                          <a:solidFill>
                            <a:schemeClr val="accent6">
                              <a:lumMod val="60000"/>
                              <a:lumOff val="40000"/>
                            </a:schemeClr>
                          </a:solidFill>
                        </a:rPr>
                        <a:t>Intercultural </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baseline="0"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2000" b="1" baseline="0" dirty="0" smtClean="0">
                          <a:solidFill>
                            <a:schemeClr val="accent6">
                              <a:lumMod val="60000"/>
                              <a:lumOff val="40000"/>
                            </a:schemeClr>
                          </a:solidFill>
                        </a:rPr>
                        <a:t>undertsanding </a:t>
                      </a:r>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smtClean="0">
                        <a:solidFill>
                          <a:schemeClr val="accent2">
                            <a:lumMod val="75000"/>
                          </a:schemeClr>
                        </a:solidFill>
                      </a:endParaRPr>
                    </a:p>
                  </a:txBody>
                  <a:tcPr>
                    <a:solidFill>
                      <a:schemeClr val="bg1">
                        <a:lumMod val="95000"/>
                      </a:schemeClr>
                    </a:solidFill>
                  </a:tcPr>
                </a:tc>
                <a:tc>
                  <a:txBody>
                    <a:bodyPr/>
                    <a:lstStyle/>
                    <a:p>
                      <a:pPr lvl="0"/>
                      <a:endParaRPr lang="en-AU" sz="2000" dirty="0" smtClean="0"/>
                    </a:p>
                    <a:p>
                      <a:pPr lvl="0"/>
                      <a:r>
                        <a:rPr lang="en-AU" sz="2000" dirty="0" smtClean="0"/>
                        <a:t>Compare Australian flood data for “death, loss of home/property, livelihood” to that in an Asian country.</a:t>
                      </a:r>
                    </a:p>
                    <a:p>
                      <a:pPr lvl="1"/>
                      <a:endParaRPr lang="en-AU" sz="2000" dirty="0" smtClean="0"/>
                    </a:p>
                    <a:p>
                      <a:pPr lvl="0"/>
                      <a:r>
                        <a:rPr lang="en-AU" sz="2000" dirty="0" smtClean="0"/>
                        <a:t>What other natural disasters has Australia experienced?  Have they been worse in the last few years?</a:t>
                      </a:r>
                    </a:p>
                    <a:p>
                      <a:endParaRPr lang="en-AU" sz="2000" dirty="0" smtClean="0"/>
                    </a:p>
                    <a:p>
                      <a:endParaRPr lang="en-AU" sz="2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AU" sz="2000" dirty="0" smtClean="0"/>
                        <a:t>Is the statement “natural disasters are more frequent in the last 50 years” true or are we more aware when they happen</a:t>
                      </a:r>
                      <a:r>
                        <a:rPr lang="en-AU" sz="2000" baseline="0" dirty="0" smtClean="0"/>
                        <a:t> </a:t>
                      </a:r>
                      <a:r>
                        <a:rPr lang="en-AU" sz="2000" dirty="0" smtClean="0"/>
                        <a:t>because of media coverage?” discuss. </a:t>
                      </a:r>
                    </a:p>
                    <a:p>
                      <a:endParaRPr lang="en-AU" dirty="0" smtClean="0"/>
                    </a:p>
                  </a:txBody>
                  <a:tcP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chemeClr val="accent6">
                              <a:lumMod val="60000"/>
                              <a:lumOff val="40000"/>
                            </a:schemeClr>
                          </a:solidFill>
                        </a:rPr>
                        <a:t>Communication</a:t>
                      </a:r>
                    </a:p>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chemeClr val="accent6">
                              <a:lumMod val="60000"/>
                              <a:lumOff val="40000"/>
                            </a:schemeClr>
                          </a:solidFill>
                        </a:rPr>
                        <a:t>And links to cross curricular priorities</a:t>
                      </a:r>
                    </a:p>
                    <a:p>
                      <a:endParaRPr lang="en-AU" sz="2000" b="1" dirty="0" smtClean="0">
                        <a:solidFill>
                          <a:schemeClr val="accent6">
                            <a:lumMod val="60000"/>
                            <a:lumOff val="40000"/>
                          </a:schemeClr>
                        </a:solidFill>
                      </a:endParaRPr>
                    </a:p>
                    <a:p>
                      <a:endParaRPr lang="en-AU" sz="2000" b="1" dirty="0" smtClean="0">
                        <a:solidFill>
                          <a:schemeClr val="accent6">
                            <a:lumMod val="60000"/>
                            <a:lumOff val="40000"/>
                          </a:schemeClr>
                        </a:solidFill>
                      </a:endParaRPr>
                    </a:p>
                    <a:p>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chemeClr val="accent6">
                              <a:lumMod val="60000"/>
                              <a:lumOff val="40000"/>
                            </a:schemeClr>
                          </a:solidFill>
                        </a:rPr>
                        <a:t>Transforming and performing</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b="1" dirty="0" smtClean="0">
                        <a:solidFill>
                          <a:schemeClr val="accent6">
                            <a:lumMod val="60000"/>
                            <a:lumOff val="4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chemeClr val="accent6">
                              <a:lumMod val="60000"/>
                              <a:lumOff val="40000"/>
                            </a:schemeClr>
                          </a:solidFill>
                        </a:rPr>
                        <a:t>Reflecting </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smtClean="0">
                        <a:solidFill>
                          <a:schemeClr val="accent2">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smtClean="0">
                        <a:solidFill>
                          <a:schemeClr val="accent2">
                            <a:lumMod val="75000"/>
                          </a:schemeClr>
                        </a:solidFill>
                      </a:endParaRPr>
                    </a:p>
                  </a:txBody>
                  <a:tcPr>
                    <a:solidFill>
                      <a:schemeClr val="bg1">
                        <a:lumMod val="95000"/>
                      </a:schemeClr>
                    </a:solidFill>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50000"/>
            </a:schemeClr>
          </a:solidFill>
        </p:spPr>
        <p:txBody>
          <a:bodyPr>
            <a:normAutofit fontScale="90000"/>
          </a:bodyPr>
          <a:lstStyle/>
          <a:p>
            <a:r>
              <a:rPr lang="en-AU" sz="2200" dirty="0" smtClean="0"/>
              <a:t> </a:t>
            </a:r>
            <a:r>
              <a:rPr lang="en-AU" dirty="0" smtClean="0"/>
              <a:t/>
            </a:r>
            <a:br>
              <a:rPr lang="en-AU" dirty="0" smtClean="0"/>
            </a:br>
            <a:r>
              <a:rPr lang="en-AU" dirty="0" smtClean="0"/>
              <a:t> </a:t>
            </a:r>
            <a:br>
              <a:rPr lang="en-AU" dirty="0" smtClean="0"/>
            </a:br>
            <a:r>
              <a:rPr lang="en-AU" dirty="0" smtClean="0"/>
              <a:t> </a:t>
            </a:r>
            <a:br>
              <a:rPr lang="en-AU" dirty="0" smtClean="0"/>
            </a:br>
            <a:r>
              <a:rPr lang="en-AU" sz="3600" dirty="0" smtClean="0"/>
              <a:t>Critical questions: investigations of text in relation to other capabilities </a:t>
            </a:r>
            <a:br>
              <a:rPr lang="en-AU" sz="3600" dirty="0" smtClean="0"/>
            </a:br>
            <a:r>
              <a:rPr lang="en-AU" dirty="0" smtClean="0"/>
              <a:t/>
            </a:r>
            <a:br>
              <a:rPr lang="en-AU" dirty="0" smtClean="0"/>
            </a:br>
            <a:r>
              <a:rPr lang="en-AU" dirty="0" smtClean="0"/>
              <a:t/>
            </a:r>
            <a:br>
              <a:rPr lang="en-AU" dirty="0" smtClean="0"/>
            </a:br>
            <a:endParaRPr lang="en-AU" dirty="0"/>
          </a:p>
        </p:txBody>
      </p:sp>
      <p:sp>
        <p:nvSpPr>
          <p:cNvPr id="3" name="Content Placeholder 2"/>
          <p:cNvSpPr>
            <a:spLocks noGrp="1"/>
          </p:cNvSpPr>
          <p:nvPr>
            <p:ph idx="1"/>
          </p:nvPr>
        </p:nvSpPr>
        <p:spPr>
          <a:xfrm>
            <a:off x="0" y="1371600"/>
            <a:ext cx="9144000" cy="5486400"/>
          </a:xfrm>
          <a:solidFill>
            <a:schemeClr val="bg1">
              <a:lumMod val="95000"/>
            </a:schemeClr>
          </a:solidFill>
        </p:spPr>
        <p:txBody>
          <a:bodyPr>
            <a:normAutofit/>
          </a:bodyPr>
          <a:lstStyle/>
          <a:p>
            <a:r>
              <a:rPr lang="en-AU" b="1" dirty="0" smtClean="0"/>
              <a:t>Capabilities:</a:t>
            </a:r>
            <a:r>
              <a:rPr lang="en-AU" sz="4600" b="1" i="1" dirty="0" smtClean="0">
                <a:latin typeface="Brush Script MT" pitchFamily="66" charset="0"/>
              </a:rPr>
              <a:t> ICT (Researching and designing </a:t>
            </a:r>
          </a:p>
          <a:p>
            <a:pPr lvl="1"/>
            <a:r>
              <a:rPr lang="en-AU" dirty="0" smtClean="0"/>
              <a:t>Use excel or any other graphing package to interpret and represent the data.</a:t>
            </a:r>
          </a:p>
          <a:p>
            <a:pPr lvl="1"/>
            <a:r>
              <a:rPr lang="en-AU" dirty="0" smtClean="0"/>
              <a:t>Choose the most appropriate representations for the argument. </a:t>
            </a:r>
          </a:p>
          <a:p>
            <a:pPr lvl="1"/>
            <a:r>
              <a:rPr lang="en-AU" dirty="0" smtClean="0"/>
              <a:t>Search for other data using the internet to present a comparative argument. </a:t>
            </a:r>
          </a:p>
          <a:p>
            <a:endParaRPr lang="en-AU" dirty="0" smtClean="0"/>
          </a:p>
          <a:p>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600" dirty="0" smtClean="0"/>
              <a:t>Capabilities Outcomes</a:t>
            </a:r>
            <a:endParaRPr lang="en-AU" sz="3600" dirty="0"/>
          </a:p>
        </p:txBody>
      </p:sp>
      <p:sp>
        <p:nvSpPr>
          <p:cNvPr id="3" name="Content Placeholder 2"/>
          <p:cNvSpPr>
            <a:spLocks noGrp="1"/>
          </p:cNvSpPr>
          <p:nvPr>
            <p:ph idx="1"/>
          </p:nvPr>
        </p:nvSpPr>
        <p:spPr>
          <a:xfrm>
            <a:off x="0" y="1340768"/>
            <a:ext cx="9144000" cy="5517232"/>
          </a:xfrm>
        </p:spPr>
        <p:txBody>
          <a:bodyPr>
            <a:normAutofit fontScale="92500" lnSpcReduction="20000"/>
          </a:bodyPr>
          <a:lstStyle/>
          <a:p>
            <a:pPr>
              <a:buNone/>
            </a:pPr>
            <a:r>
              <a:rPr lang="en-AU" dirty="0" smtClean="0">
                <a:solidFill>
                  <a:srgbClr val="C00000"/>
                </a:solidFill>
              </a:rPr>
              <a:t>Human Flourishing </a:t>
            </a:r>
          </a:p>
          <a:p>
            <a:pPr lvl="1"/>
            <a:r>
              <a:rPr lang="en-AU" sz="3200" dirty="0" smtClean="0"/>
              <a:t>Engage with the complexities of globalisation, and the human aspects of all. Understand and respect cultural  differences. </a:t>
            </a:r>
          </a:p>
          <a:p>
            <a:pPr lvl="1"/>
            <a:r>
              <a:rPr lang="en-AU" sz="3200" dirty="0" smtClean="0"/>
              <a:t>Empower all citizens – the activity encourage the students to learn to question information and to use data and to question data sources to discern the credibility</a:t>
            </a:r>
          </a:p>
          <a:p>
            <a:r>
              <a:rPr lang="en-AU" dirty="0" smtClean="0">
                <a:solidFill>
                  <a:srgbClr val="C00000"/>
                </a:solidFill>
              </a:rPr>
              <a:t>Agency</a:t>
            </a:r>
          </a:p>
          <a:p>
            <a:pPr marL="342900" lvl="1" indent="-342900">
              <a:buFont typeface="Arial" pitchFamily="34" charset="0"/>
              <a:buChar char="•"/>
            </a:pPr>
            <a:r>
              <a:rPr lang="en-AU" sz="3200" dirty="0" smtClean="0"/>
              <a:t>Build effectiveness to act as democratic citizens, be more purposeful, informed and proactive</a:t>
            </a:r>
          </a:p>
          <a:p>
            <a:r>
              <a:rPr lang="en-AU" dirty="0" smtClean="0"/>
              <a:t> become aware of others needs and to give others a human face whether it is nationally or globally. </a:t>
            </a:r>
          </a:p>
          <a:p>
            <a:endParaRPr lang="en-A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A 35–year warning on Brisbane flooding ignored  </a:t>
            </a:r>
            <a:endParaRPr lang="en-AU" dirty="0"/>
          </a:p>
        </p:txBody>
      </p:sp>
      <p:sp>
        <p:nvSpPr>
          <p:cNvPr id="3" name="Content Placeholder 2"/>
          <p:cNvSpPr>
            <a:spLocks noGrp="1"/>
          </p:cNvSpPr>
          <p:nvPr>
            <p:ph idx="1"/>
          </p:nvPr>
        </p:nvSpPr>
        <p:spPr/>
        <p:txBody>
          <a:bodyPr>
            <a:normAutofit/>
          </a:bodyPr>
          <a:lstStyle/>
          <a:p>
            <a:r>
              <a:rPr lang="en-AU" sz="3500" b="1" dirty="0" smtClean="0"/>
              <a:t>Mathematics content</a:t>
            </a:r>
            <a:r>
              <a:rPr lang="en-AU" sz="3500" dirty="0" smtClean="0"/>
              <a:t>: </a:t>
            </a:r>
            <a:r>
              <a:rPr lang="en-AU" sz="3000" dirty="0" smtClean="0"/>
              <a:t>Statistics as probability (Year 7, 8&amp;9)</a:t>
            </a:r>
          </a:p>
          <a:p>
            <a:pPr lvl="1"/>
            <a:r>
              <a:rPr lang="en-AU" dirty="0" smtClean="0"/>
              <a:t>Identify and investigate issues involving continuous or large count data collected from primary and secondary sources.</a:t>
            </a:r>
          </a:p>
          <a:p>
            <a:pPr lvl="1"/>
            <a:r>
              <a:rPr lang="en-AU" dirty="0" smtClean="0"/>
              <a:t>Understand mean, median, mode and range; interpret these statistics in context of data.</a:t>
            </a:r>
          </a:p>
          <a:p>
            <a:r>
              <a:rPr lang="en-AU" dirty="0" smtClean="0"/>
              <a:t>Content: measurement and geometry</a:t>
            </a:r>
          </a:p>
          <a:p>
            <a:pPr lvl="1"/>
            <a:r>
              <a:rPr lang="en-AU" dirty="0" smtClean="0"/>
              <a:t>Different views of objects</a:t>
            </a:r>
          </a:p>
          <a:p>
            <a:pPr lvl="1"/>
            <a:r>
              <a:rPr lang="en-AU" dirty="0" smtClean="0"/>
              <a:t>Construct and deconstruct geometrical shapes.</a:t>
            </a:r>
          </a:p>
          <a:p>
            <a:endParaRPr lang="en-AU" dirty="0" smtClean="0"/>
          </a:p>
          <a:p>
            <a:endParaRPr lang="en-AU" dirty="0" smtClean="0"/>
          </a:p>
          <a:p>
            <a:endParaRPr lang="en-AU" dirty="0" smtClean="0"/>
          </a:p>
          <a:p>
            <a:endParaRPr lang="en-A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A 35–year warning on Brisbane flooding ignored  </a:t>
            </a:r>
            <a:endParaRPr lang="en-AU" dirty="0"/>
          </a:p>
        </p:txBody>
      </p:sp>
      <p:sp>
        <p:nvSpPr>
          <p:cNvPr id="3" name="Content Placeholder 2"/>
          <p:cNvSpPr>
            <a:spLocks noGrp="1"/>
          </p:cNvSpPr>
          <p:nvPr>
            <p:ph idx="1"/>
          </p:nvPr>
        </p:nvSpPr>
        <p:spPr/>
        <p:txBody>
          <a:bodyPr>
            <a:normAutofit/>
          </a:bodyPr>
          <a:lstStyle/>
          <a:p>
            <a:r>
              <a:rPr lang="en-AU" b="1" dirty="0" smtClean="0"/>
              <a:t>Mathematics content</a:t>
            </a:r>
            <a:r>
              <a:rPr lang="en-AU" dirty="0" smtClean="0"/>
              <a:t>: </a:t>
            </a:r>
            <a:r>
              <a:rPr lang="en-AU" sz="2800" dirty="0" smtClean="0"/>
              <a:t>Statistics as probability (Year 7, 8 &amp;9)</a:t>
            </a:r>
          </a:p>
          <a:p>
            <a:pPr lvl="1"/>
            <a:r>
              <a:rPr lang="en-AU" dirty="0" smtClean="0"/>
              <a:t>Explore the practicalities and implications of obtaining representative data using a variety of investigative processes.</a:t>
            </a:r>
          </a:p>
          <a:p>
            <a:pPr lvl="1"/>
            <a:r>
              <a:rPr lang="en-AU" dirty="0" smtClean="0"/>
              <a:t>Identify everyday questions and issues involving at least one numerical, and at least one categorical, variable and collect data directly from secondary sources.</a:t>
            </a:r>
          </a:p>
          <a:p>
            <a:pPr lvl="1"/>
            <a:endParaRPr lang="en-AU" dirty="0" smtClean="0"/>
          </a:p>
          <a:p>
            <a:endParaRPr lang="en-A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A 35–year warning on Brisbane flooding ignored  </a:t>
            </a:r>
            <a:endParaRPr lang="en-AU" dirty="0"/>
          </a:p>
        </p:txBody>
      </p:sp>
      <p:sp>
        <p:nvSpPr>
          <p:cNvPr id="3" name="Content Placeholder 2"/>
          <p:cNvSpPr>
            <a:spLocks noGrp="1"/>
          </p:cNvSpPr>
          <p:nvPr>
            <p:ph idx="1"/>
          </p:nvPr>
        </p:nvSpPr>
        <p:spPr>
          <a:xfrm>
            <a:off x="0" y="1447800"/>
            <a:ext cx="9144000" cy="5410200"/>
          </a:xfrm>
        </p:spPr>
        <p:txBody>
          <a:bodyPr>
            <a:normAutofit fontScale="70000" lnSpcReduction="20000"/>
          </a:bodyPr>
          <a:lstStyle/>
          <a:p>
            <a:pPr algn="ctr"/>
            <a:r>
              <a:rPr lang="en-AU" sz="6500" b="1" dirty="0" smtClean="0"/>
              <a:t>Proficiencies</a:t>
            </a:r>
            <a:r>
              <a:rPr lang="en-AU" sz="6500" dirty="0" smtClean="0"/>
              <a:t> </a:t>
            </a:r>
          </a:p>
          <a:p>
            <a:r>
              <a:rPr lang="en-AU" sz="4000" dirty="0" smtClean="0"/>
              <a:t>Use the information given to</a:t>
            </a:r>
            <a:r>
              <a:rPr lang="en-AU" sz="4000" b="1" dirty="0" smtClean="0"/>
              <a:t> reason,</a:t>
            </a:r>
            <a:r>
              <a:rPr lang="en-AU" sz="4000" dirty="0" smtClean="0"/>
              <a:t> prove, disprove, affirm the argument and suggest ways forward. </a:t>
            </a:r>
          </a:p>
          <a:p>
            <a:endParaRPr lang="en-AU" sz="4000" dirty="0" smtClean="0"/>
          </a:p>
          <a:p>
            <a:r>
              <a:rPr lang="en-AU" sz="4000" b="1" dirty="0" smtClean="0"/>
              <a:t>Fluency</a:t>
            </a:r>
            <a:r>
              <a:rPr lang="en-AU" sz="4000" dirty="0" smtClean="0"/>
              <a:t>, use the information given and knowledge of mathematics to interrogate the argument put forward by the given data etc.</a:t>
            </a:r>
          </a:p>
          <a:p>
            <a:endParaRPr lang="en-AU" sz="4000" dirty="0" smtClean="0"/>
          </a:p>
          <a:p>
            <a:r>
              <a:rPr lang="en-AU" sz="4000" dirty="0" smtClean="0"/>
              <a:t>Use mathematical processes and </a:t>
            </a:r>
            <a:r>
              <a:rPr lang="en-AU" sz="4000" b="1" dirty="0" smtClean="0"/>
              <a:t>undertsanding</a:t>
            </a:r>
            <a:r>
              <a:rPr lang="en-AU" sz="4000" dirty="0" smtClean="0"/>
              <a:t> of statistics, probability and graphing.  Suggest ways forward and initiate preparedness for other similar disasters by using </a:t>
            </a:r>
            <a:r>
              <a:rPr lang="en-AU" sz="4000" b="1" dirty="0" smtClean="0"/>
              <a:t>problem solving </a:t>
            </a:r>
            <a:r>
              <a:rPr lang="en-AU" sz="4000" dirty="0" smtClean="0"/>
              <a:t>strategies.   </a:t>
            </a:r>
          </a:p>
          <a:p>
            <a:pPr>
              <a:buNone/>
            </a:pPr>
            <a:r>
              <a:rPr lang="en-AU" sz="4000" dirty="0" smtClean="0"/>
              <a:t>  </a:t>
            </a:r>
            <a:endParaRPr lang="en-AU" sz="40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800" b="1" dirty="0" smtClean="0"/>
              <a:t>Outcomes, Provisional Findings and Insights</a:t>
            </a:r>
            <a:endParaRPr lang="en-AU" sz="2800" b="1" dirty="0"/>
          </a:p>
        </p:txBody>
      </p:sp>
      <p:sp>
        <p:nvSpPr>
          <p:cNvPr id="3" name="Text Placeholder 2"/>
          <p:cNvSpPr>
            <a:spLocks noGrp="1"/>
          </p:cNvSpPr>
          <p:nvPr>
            <p:ph type="body" sz="quarter" idx="10"/>
          </p:nvPr>
        </p:nvSpPr>
        <p:spPr/>
        <p:txBody>
          <a:bodyPr>
            <a:normAutofit fontScale="47500" lnSpcReduction="20000"/>
          </a:bodyPr>
          <a:lstStyle/>
          <a:p>
            <a:endParaRPr lang="en-AU" dirty="0" smtClean="0"/>
          </a:p>
          <a:p>
            <a:r>
              <a:rPr lang="en-AU" dirty="0" smtClean="0"/>
              <a:t>Using Capabilities to </a:t>
            </a:r>
          </a:p>
          <a:p>
            <a:pPr lvl="1"/>
            <a:r>
              <a:rPr lang="en-AU" dirty="0" smtClean="0"/>
              <a:t>guide questioning </a:t>
            </a:r>
          </a:p>
          <a:p>
            <a:pPr lvl="1"/>
            <a:r>
              <a:rPr lang="en-AU" dirty="0" smtClean="0"/>
              <a:t>structuring learning events</a:t>
            </a:r>
          </a:p>
          <a:p>
            <a:pPr lvl="1"/>
            <a:r>
              <a:rPr lang="en-AU" dirty="0" smtClean="0"/>
              <a:t>opens and enriches learning opportunities across all subjects</a:t>
            </a:r>
          </a:p>
          <a:p>
            <a:pPr lvl="1">
              <a:buNone/>
            </a:pPr>
            <a:endParaRPr lang="en-AU" dirty="0" smtClean="0"/>
          </a:p>
          <a:p>
            <a:r>
              <a:rPr lang="en-AU" dirty="0" smtClean="0"/>
              <a:t>Success indicators as tools  for  evaluation:</a:t>
            </a:r>
          </a:p>
          <a:p>
            <a:pPr lvl="1"/>
            <a:r>
              <a:rPr lang="en-AU" dirty="0" smtClean="0"/>
              <a:t>Principles of democratic relationships articulated for students, teachers and leaders</a:t>
            </a:r>
          </a:p>
          <a:p>
            <a:pPr lvl="1">
              <a:buNone/>
            </a:pPr>
            <a:endParaRPr lang="en-AU" dirty="0" smtClean="0"/>
          </a:p>
          <a:p>
            <a:r>
              <a:rPr lang="en-AU" dirty="0" smtClean="0"/>
              <a:t>Cross Disciplinary Effects</a:t>
            </a:r>
          </a:p>
          <a:p>
            <a:pPr lvl="1"/>
            <a:r>
              <a:rPr lang="en-AU" dirty="0" smtClean="0"/>
              <a:t>Convergence working at  least on two planes</a:t>
            </a:r>
          </a:p>
          <a:p>
            <a:pPr lvl="2"/>
            <a:r>
              <a:rPr lang="en-AU" dirty="0" smtClean="0"/>
              <a:t>Knowledge</a:t>
            </a:r>
          </a:p>
          <a:p>
            <a:pPr lvl="2"/>
            <a:r>
              <a:rPr lang="en-AU" dirty="0" smtClean="0"/>
              <a:t>Practice</a:t>
            </a:r>
          </a:p>
          <a:p>
            <a:pPr lvl="2">
              <a:buNone/>
            </a:pPr>
            <a:endParaRPr lang="en-AU" dirty="0" smtClean="0"/>
          </a:p>
          <a:p>
            <a:r>
              <a:rPr lang="en-AU" dirty="0" smtClean="0"/>
              <a:t>Classroom and school effects</a:t>
            </a:r>
          </a:p>
          <a:p>
            <a:pPr lvl="1"/>
            <a:r>
              <a:rPr lang="en-AU" dirty="0" smtClean="0"/>
              <a:t>Ground up leadership </a:t>
            </a:r>
          </a:p>
          <a:p>
            <a:pPr lvl="1"/>
            <a:r>
              <a:rPr lang="en-AU" dirty="0" smtClean="0"/>
              <a:t>Whole school reflection</a:t>
            </a:r>
          </a:p>
          <a:p>
            <a:pPr lvl="1">
              <a:buNone/>
            </a:pPr>
            <a:endParaRPr lang="en-AU" dirty="0" smtClean="0"/>
          </a:p>
          <a:p>
            <a:r>
              <a:rPr lang="en-AU" dirty="0" smtClean="0"/>
              <a:t>Teaching as iterative process</a:t>
            </a:r>
          </a:p>
          <a:p>
            <a:pPr lvl="1"/>
            <a:r>
              <a:rPr lang="en-AU" dirty="0" smtClean="0"/>
              <a:t>Respect for complexity of teaching process</a:t>
            </a:r>
          </a:p>
          <a:p>
            <a:pPr lvl="1"/>
            <a:r>
              <a:rPr lang="en-AU" dirty="0" smtClean="0"/>
              <a:t>Opportunities for rich learning</a:t>
            </a:r>
          </a:p>
          <a:p>
            <a:pPr lvl="1">
              <a:buNone/>
            </a:pPr>
            <a:endParaRPr lang="en-AU" dirty="0" smtClean="0"/>
          </a:p>
          <a:p>
            <a:r>
              <a:rPr lang="en-AU" dirty="0" smtClean="0"/>
              <a:t>Thinking Tools and Planning Tools</a:t>
            </a:r>
          </a:p>
          <a:p>
            <a:pPr lvl="1"/>
            <a:r>
              <a:rPr lang="en-AU" dirty="0" smtClean="0"/>
              <a:t>Conceptual development tool</a:t>
            </a:r>
          </a:p>
          <a:p>
            <a:pPr lvl="1"/>
            <a:r>
              <a:rPr lang="en-AU" dirty="0" smtClean="0"/>
              <a:t>Unit Planner for scoping and sequencing learning</a:t>
            </a:r>
          </a:p>
          <a:p>
            <a:endParaRPr lang="en-AU" dirty="0" smtClean="0"/>
          </a:p>
          <a:p>
            <a:endParaRPr lang="en-A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Using Capabilities to Guide Questioning and</a:t>
            </a:r>
            <a:br>
              <a:rPr lang="en-AU" dirty="0" smtClean="0"/>
            </a:br>
            <a:r>
              <a:rPr lang="en-AU" dirty="0" smtClean="0"/>
              <a:t>Structure Learning Events</a:t>
            </a:r>
            <a:endParaRPr lang="en-AU" dirty="0"/>
          </a:p>
        </p:txBody>
      </p:sp>
      <p:sp>
        <p:nvSpPr>
          <p:cNvPr id="3" name="Content Placeholder 2"/>
          <p:cNvSpPr>
            <a:spLocks noGrp="1"/>
          </p:cNvSpPr>
          <p:nvPr>
            <p:ph idx="1"/>
          </p:nvPr>
        </p:nvSpPr>
        <p:spPr/>
        <p:txBody>
          <a:bodyPr numCol="2">
            <a:normAutofit fontScale="55000" lnSpcReduction="20000"/>
          </a:bodyPr>
          <a:lstStyle/>
          <a:p>
            <a:endParaRPr lang="en-AU" dirty="0" smtClean="0"/>
          </a:p>
          <a:p>
            <a:endParaRPr lang="en-AU" dirty="0" smtClean="0"/>
          </a:p>
          <a:p>
            <a:endParaRPr lang="en-AU" dirty="0" smtClean="0"/>
          </a:p>
          <a:p>
            <a:r>
              <a:rPr lang="en-AU" dirty="0" smtClean="0"/>
              <a:t>Learning   focus engages </a:t>
            </a:r>
          </a:p>
          <a:p>
            <a:pPr lvl="1"/>
            <a:r>
              <a:rPr lang="en-AU" dirty="0" smtClean="0"/>
              <a:t>Socratic (critical) questioning</a:t>
            </a:r>
          </a:p>
          <a:p>
            <a:pPr lvl="1"/>
            <a:r>
              <a:rPr lang="en-AU" dirty="0" smtClean="0"/>
              <a:t>Capabilities</a:t>
            </a:r>
          </a:p>
          <a:p>
            <a:pPr lvl="1"/>
            <a:r>
              <a:rPr lang="en-AU" dirty="0" smtClean="0"/>
              <a:t>Cross curriculum Priorities</a:t>
            </a:r>
          </a:p>
          <a:p>
            <a:pPr lvl="1"/>
            <a:r>
              <a:rPr lang="en-AU" dirty="0" smtClean="0"/>
              <a:t>Content  descriptions</a:t>
            </a:r>
          </a:p>
          <a:p>
            <a:pPr>
              <a:buNone/>
            </a:pPr>
            <a:endParaRPr lang="en-AU" dirty="0" smtClean="0"/>
          </a:p>
          <a:p>
            <a:endParaRPr lang="en-AU" dirty="0" smtClean="0"/>
          </a:p>
          <a:p>
            <a:endParaRPr lang="en-AU" dirty="0" smtClean="0"/>
          </a:p>
          <a:p>
            <a:endParaRPr lang="en-AU" dirty="0" smtClean="0"/>
          </a:p>
          <a:p>
            <a:r>
              <a:rPr lang="en-AU" dirty="0" smtClean="0"/>
              <a:t>Use  of  capability  through activity that engages </a:t>
            </a:r>
          </a:p>
          <a:p>
            <a:pPr>
              <a:buNone/>
            </a:pPr>
            <a:r>
              <a:rPr lang="en-AU" dirty="0" smtClean="0"/>
              <a:t>  </a:t>
            </a:r>
          </a:p>
          <a:p>
            <a:pPr lvl="1"/>
            <a:r>
              <a:rPr lang="en-AU" dirty="0" smtClean="0"/>
              <a:t>Creative  and  critical thinking</a:t>
            </a:r>
          </a:p>
          <a:p>
            <a:pPr lvl="1"/>
            <a:r>
              <a:rPr lang="en-AU" dirty="0" smtClean="0"/>
              <a:t>Repertoire  of  pedagogical  resources</a:t>
            </a:r>
          </a:p>
          <a:p>
            <a:endParaRPr lang="en-AU" dirty="0" smtClean="0"/>
          </a:p>
          <a:p>
            <a:endParaRPr lang="en-AU" dirty="0" smtClean="0"/>
          </a:p>
          <a:p>
            <a:pPr>
              <a:buNone/>
            </a:pPr>
            <a:endParaRPr lang="en-AU" dirty="0" smtClean="0"/>
          </a:p>
          <a:p>
            <a:endParaRPr lang="en-AU" dirty="0" smtClean="0"/>
          </a:p>
          <a:p>
            <a:endParaRPr lang="en-AU" dirty="0" smtClean="0"/>
          </a:p>
          <a:p>
            <a:pPr>
              <a:buNone/>
            </a:pPr>
            <a:endParaRPr lang="en-AU" dirty="0" smtClean="0"/>
          </a:p>
          <a:p>
            <a:pPr>
              <a:buNone/>
            </a:pPr>
            <a:endParaRPr lang="en-AU" dirty="0" smtClean="0"/>
          </a:p>
          <a:p>
            <a:r>
              <a:rPr lang="en-AU" dirty="0" smtClean="0"/>
              <a:t>Keeps  student  one  step   removed - reflect on capabilities of  others i.e.  participants in texts</a:t>
            </a:r>
          </a:p>
          <a:p>
            <a:endParaRPr lang="en-AU" dirty="0" smtClean="0"/>
          </a:p>
          <a:p>
            <a:r>
              <a:rPr lang="en-AU" dirty="0" smtClean="0"/>
              <a:t>Builds  awareness</a:t>
            </a:r>
          </a:p>
          <a:p>
            <a:pPr>
              <a:buNone/>
            </a:pPr>
            <a:endParaRPr lang="en-AU" dirty="0" smtClean="0"/>
          </a:p>
          <a:p>
            <a:r>
              <a:rPr lang="en-AU" dirty="0" smtClean="0"/>
              <a:t>Invites  rather  than  imposes  identity   work</a:t>
            </a:r>
          </a:p>
          <a:p>
            <a:pPr>
              <a:buNone/>
            </a:pPr>
            <a:endParaRPr lang="en-AU" dirty="0" smtClean="0"/>
          </a:p>
          <a:p>
            <a:pPr>
              <a:buNone/>
            </a:pPr>
            <a:endParaRPr lang="en-AU" dirty="0" smtClean="0"/>
          </a:p>
          <a:p>
            <a:r>
              <a:rPr lang="en-AU" dirty="0" smtClean="0"/>
              <a:t>Connected practically  to  application</a:t>
            </a:r>
          </a:p>
          <a:p>
            <a:pPr>
              <a:buNone/>
            </a:pPr>
            <a:endParaRPr lang="en-AU" dirty="0" smtClean="0"/>
          </a:p>
          <a:p>
            <a:r>
              <a:rPr lang="en-AU" dirty="0" smtClean="0"/>
              <a:t>Opportunities  for  reflection  and  evaluation occur as  needed; is  connected  to the learning and  life of  the student</a:t>
            </a:r>
          </a:p>
          <a:p>
            <a:endParaRPr lang="en-AU" dirty="0" smtClean="0"/>
          </a:p>
          <a:p>
            <a:endParaRPr lang="en-AU" dirty="0"/>
          </a:p>
        </p:txBody>
      </p:sp>
      <p:cxnSp>
        <p:nvCxnSpPr>
          <p:cNvPr id="5" name="Straight Connector 4"/>
          <p:cNvCxnSpPr/>
          <p:nvPr/>
        </p:nvCxnSpPr>
        <p:spPr>
          <a:xfrm rot="5400000">
            <a:off x="2286000" y="4267200"/>
            <a:ext cx="457200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7" name="Straight Connector 6"/>
          <p:cNvCxnSpPr/>
          <p:nvPr/>
        </p:nvCxnSpPr>
        <p:spPr>
          <a:xfrm>
            <a:off x="609600" y="4267200"/>
            <a:ext cx="8077200" cy="0"/>
          </a:xfrm>
          <a:prstGeom prst="line">
            <a:avLst/>
          </a:prstGeom>
        </p:spPr>
        <p:style>
          <a:lnRef idx="3">
            <a:schemeClr val="accent3"/>
          </a:lnRef>
          <a:fillRef idx="0">
            <a:schemeClr val="accent3"/>
          </a:fillRef>
          <a:effectRef idx="2">
            <a:schemeClr val="accent3"/>
          </a:effectRef>
          <a:fontRef idx="minor">
            <a:schemeClr val="tx1"/>
          </a:fontRef>
        </p:style>
      </p:cxn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100" b="1" dirty="0" smtClean="0"/>
              <a:t>Success indicators as tools  for  evaluation:</a:t>
            </a:r>
            <a:r>
              <a:rPr lang="en-AU" sz="2700" b="1" dirty="0" smtClean="0"/>
              <a:t/>
            </a:r>
            <a:br>
              <a:rPr lang="en-AU" sz="2700" b="1" dirty="0" smtClean="0"/>
            </a:br>
            <a:r>
              <a:rPr lang="en-AU" sz="1600" b="1" dirty="0" smtClean="0"/>
              <a:t>Embedding principles of democratic relationships</a:t>
            </a:r>
          </a:p>
        </p:txBody>
      </p:sp>
      <p:sp>
        <p:nvSpPr>
          <p:cNvPr id="3" name="Text Placeholder 2"/>
          <p:cNvSpPr>
            <a:spLocks noGrp="1"/>
          </p:cNvSpPr>
          <p:nvPr>
            <p:ph type="body" sz="quarter" idx="10"/>
          </p:nvPr>
        </p:nvSpPr>
        <p:spPr/>
        <p:txBody>
          <a:bodyPr/>
          <a:lstStyle/>
          <a:p>
            <a:endParaRPr lang="en-AU" dirty="0" smtClean="0"/>
          </a:p>
          <a:p>
            <a:endParaRPr lang="en-AU" dirty="0"/>
          </a:p>
        </p:txBody>
      </p:sp>
      <p:graphicFrame>
        <p:nvGraphicFramePr>
          <p:cNvPr id="4" name="Table 3"/>
          <p:cNvGraphicFramePr>
            <a:graphicFrameLocks noGrp="1"/>
          </p:cNvGraphicFramePr>
          <p:nvPr/>
        </p:nvGraphicFramePr>
        <p:xfrm>
          <a:off x="0" y="1447800"/>
          <a:ext cx="9144000" cy="5313055"/>
        </p:xfrm>
        <a:graphic>
          <a:graphicData uri="http://schemas.openxmlformats.org/drawingml/2006/table">
            <a:tbl>
              <a:tblPr firstRow="1" bandRow="1">
                <a:tableStyleId>{5C22544A-7EE6-4342-B048-85BDC9FD1C3A}</a:tableStyleId>
              </a:tblPr>
              <a:tblGrid>
                <a:gridCol w="9144000"/>
              </a:tblGrid>
              <a:tr h="55385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dirty="0" smtClean="0"/>
                        <a:t>Students</a:t>
                      </a:r>
                    </a:p>
                  </a:txBody>
                  <a:tcPr>
                    <a:solidFill>
                      <a:srgbClr val="FFC000"/>
                    </a:solidFill>
                  </a:tcPr>
                </a:tc>
              </a:tr>
              <a:tr h="5129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1" dirty="0" smtClean="0">
                          <a:solidFill>
                            <a:schemeClr val="bg1"/>
                          </a:solidFill>
                        </a:rPr>
                        <a:t>Supporting students  to develop  fluency in curriculum knowledge by </a:t>
                      </a:r>
                    </a:p>
                  </a:txBody>
                  <a:tcPr>
                    <a:solidFill>
                      <a:schemeClr val="accent6">
                        <a:lumMod val="60000"/>
                        <a:lumOff val="40000"/>
                      </a:schemeClr>
                    </a:solidFill>
                  </a:tcPr>
                </a:tc>
              </a:tr>
              <a:tr h="4246255">
                <a:tc>
                  <a:txBody>
                    <a:bodyPr/>
                    <a:lstStyle/>
                    <a:p>
                      <a:pPr lvl="0">
                        <a:buFont typeface="Arial" pitchFamily="34" charset="0"/>
                        <a:buChar char="•"/>
                      </a:pPr>
                      <a:r>
                        <a:rPr lang="en-AU" sz="1800" kern="1200" dirty="0" smtClean="0">
                          <a:solidFill>
                            <a:srgbClr val="002060"/>
                          </a:solidFill>
                          <a:latin typeface="+mn-lt"/>
                          <a:ea typeface="+mn-ea"/>
                          <a:cs typeface="+mn-cs"/>
                        </a:rPr>
                        <a:t>Use critical questions to frame inquiry</a:t>
                      </a:r>
                    </a:p>
                    <a:p>
                      <a:pPr lvl="0">
                        <a:buFont typeface="Arial" pitchFamily="34" charset="0"/>
                        <a:buChar char="•"/>
                      </a:pPr>
                      <a:r>
                        <a:rPr lang="en-AU" sz="1800" kern="1200" dirty="0" smtClean="0">
                          <a:solidFill>
                            <a:srgbClr val="002060"/>
                          </a:solidFill>
                          <a:latin typeface="+mn-lt"/>
                          <a:ea typeface="+mn-ea"/>
                          <a:cs typeface="+mn-cs"/>
                        </a:rPr>
                        <a:t>Design strategies to answer questions develop a love of learning that is focused on critical thinking and questioning</a:t>
                      </a:r>
                    </a:p>
                    <a:p>
                      <a:pPr lvl="0">
                        <a:buFont typeface="Arial" pitchFamily="34" charset="0"/>
                        <a:buChar char="•"/>
                      </a:pPr>
                      <a:r>
                        <a:rPr lang="en-AU" sz="1800" kern="1200" dirty="0" smtClean="0">
                          <a:solidFill>
                            <a:srgbClr val="002060"/>
                          </a:solidFill>
                          <a:latin typeface="+mn-lt"/>
                          <a:ea typeface="+mn-ea"/>
                          <a:cs typeface="+mn-cs"/>
                        </a:rPr>
                        <a:t>Transform understanding of curriculum knowledge through practising exploring investigating</a:t>
                      </a:r>
                    </a:p>
                    <a:p>
                      <a:pPr lvl="0">
                        <a:buFont typeface="Arial" pitchFamily="34" charset="0"/>
                        <a:buChar char="•"/>
                      </a:pPr>
                      <a:r>
                        <a:rPr lang="en-AU" sz="1800" kern="1200" dirty="0" smtClean="0">
                          <a:solidFill>
                            <a:srgbClr val="002060"/>
                          </a:solidFill>
                          <a:latin typeface="+mn-lt"/>
                          <a:ea typeface="+mn-ea"/>
                          <a:cs typeface="+mn-cs"/>
                        </a:rPr>
                        <a:t>Building on prior knowledge</a:t>
                      </a:r>
                    </a:p>
                    <a:p>
                      <a:pPr lvl="0">
                        <a:buFont typeface="Arial" pitchFamily="34" charset="0"/>
                        <a:buChar char="•"/>
                      </a:pPr>
                      <a:r>
                        <a:rPr lang="en-AU" sz="1800" kern="1200" dirty="0" smtClean="0">
                          <a:solidFill>
                            <a:srgbClr val="002060"/>
                          </a:solidFill>
                          <a:latin typeface="+mn-lt"/>
                          <a:ea typeface="+mn-ea"/>
                          <a:cs typeface="+mn-cs"/>
                        </a:rPr>
                        <a:t>Working with others to build knowledge collectively.</a:t>
                      </a:r>
                    </a:p>
                    <a:p>
                      <a:pPr lvl="0">
                        <a:buFont typeface="Arial" pitchFamily="34" charset="0"/>
                        <a:buChar char="•"/>
                      </a:pPr>
                      <a:r>
                        <a:rPr lang="en-AU" sz="1800" kern="1200" dirty="0" smtClean="0">
                          <a:solidFill>
                            <a:srgbClr val="002060"/>
                          </a:solidFill>
                          <a:latin typeface="+mn-lt"/>
                          <a:ea typeface="+mn-ea"/>
                          <a:cs typeface="+mn-cs"/>
                        </a:rPr>
                        <a:t>Build and communicate knowledge in multiple ways; individually, in pairs in teams.</a:t>
                      </a:r>
                    </a:p>
                    <a:p>
                      <a:pPr lvl="0">
                        <a:buFont typeface="Arial" pitchFamily="34" charset="0"/>
                        <a:buChar char="•"/>
                      </a:pPr>
                      <a:r>
                        <a:rPr lang="en-AU" sz="1800" kern="1200" dirty="0" smtClean="0">
                          <a:solidFill>
                            <a:srgbClr val="002060"/>
                          </a:solidFill>
                          <a:latin typeface="+mn-lt"/>
                          <a:ea typeface="+mn-ea"/>
                          <a:cs typeface="+mn-cs"/>
                        </a:rPr>
                        <a:t>Connecting learning to their aspirations</a:t>
                      </a:r>
                    </a:p>
                    <a:p>
                      <a:pPr lvl="0">
                        <a:buFont typeface="Arial" pitchFamily="34" charset="0"/>
                        <a:buChar char="•"/>
                      </a:pPr>
                      <a:r>
                        <a:rPr lang="en-AU" sz="1800" kern="1200" dirty="0" smtClean="0">
                          <a:solidFill>
                            <a:srgbClr val="002060"/>
                          </a:solidFill>
                          <a:latin typeface="+mn-lt"/>
                          <a:ea typeface="+mn-ea"/>
                          <a:cs typeface="+mn-cs"/>
                        </a:rPr>
                        <a:t>Negotiating and co constructing learning in authentic contexts</a:t>
                      </a:r>
                    </a:p>
                    <a:p>
                      <a:pPr lvl="0">
                        <a:buFont typeface="Arial" pitchFamily="34" charset="0"/>
                        <a:buChar char="•"/>
                      </a:pPr>
                      <a:r>
                        <a:rPr lang="en-AU" sz="1800" kern="1200" dirty="0" smtClean="0">
                          <a:solidFill>
                            <a:srgbClr val="002060"/>
                          </a:solidFill>
                          <a:latin typeface="+mn-lt"/>
                          <a:ea typeface="+mn-ea"/>
                          <a:cs typeface="+mn-cs"/>
                        </a:rPr>
                        <a:t>Make choices about how they learn: who with, how, when, where and why</a:t>
                      </a:r>
                    </a:p>
                    <a:p>
                      <a:pPr lvl="0">
                        <a:buFont typeface="Arial" pitchFamily="34" charset="0"/>
                        <a:buChar char="•"/>
                      </a:pPr>
                      <a:r>
                        <a:rPr lang="en-AU" sz="1800" kern="1200" dirty="0" smtClean="0">
                          <a:solidFill>
                            <a:srgbClr val="002060"/>
                          </a:solidFill>
                          <a:latin typeface="+mn-lt"/>
                          <a:ea typeface="+mn-ea"/>
                          <a:cs typeface="+mn-cs"/>
                        </a:rPr>
                        <a:t>Reflecting and evaluating through the various stages of learning</a:t>
                      </a:r>
                    </a:p>
                    <a:p>
                      <a:pPr lvl="0">
                        <a:buFont typeface="Arial" pitchFamily="34" charset="0"/>
                        <a:buChar char="•"/>
                      </a:pPr>
                      <a:r>
                        <a:rPr lang="en-AU" sz="1800" kern="1200" dirty="0" smtClean="0">
                          <a:solidFill>
                            <a:srgbClr val="002060"/>
                          </a:solidFill>
                          <a:latin typeface="+mn-lt"/>
                          <a:ea typeface="+mn-ea"/>
                          <a:cs typeface="+mn-cs"/>
                        </a:rPr>
                        <a:t>Reflect on learning struggles and strengths to enhance learning performance.</a:t>
                      </a:r>
                    </a:p>
                    <a:p>
                      <a:pPr lvl="0">
                        <a:buFont typeface="Arial" pitchFamily="34" charset="0"/>
                        <a:buChar char="•"/>
                      </a:pPr>
                      <a:r>
                        <a:rPr lang="en-AU" sz="1800" kern="1200" dirty="0" smtClean="0">
                          <a:solidFill>
                            <a:srgbClr val="002060"/>
                          </a:solidFill>
                          <a:latin typeface="+mn-lt"/>
                          <a:ea typeface="+mn-ea"/>
                          <a:cs typeface="+mn-cs"/>
                        </a:rPr>
                        <a:t>Being positive and active participants in their learning. </a:t>
                      </a:r>
                    </a:p>
                    <a:p>
                      <a:pPr lvl="0">
                        <a:buFont typeface="Arial" pitchFamily="34" charset="0"/>
                        <a:buChar char="•"/>
                      </a:pPr>
                      <a:r>
                        <a:rPr lang="en-AU" sz="1800" kern="1200" dirty="0" smtClean="0">
                          <a:solidFill>
                            <a:srgbClr val="002060"/>
                          </a:solidFill>
                          <a:latin typeface="+mn-lt"/>
                          <a:ea typeface="+mn-ea"/>
                          <a:cs typeface="+mn-cs"/>
                        </a:rPr>
                        <a:t>Inspiring and encouraging each other.</a:t>
                      </a:r>
                    </a:p>
                  </a:txBody>
                  <a:tcPr>
                    <a:solidFill>
                      <a:schemeClr val="bg1"/>
                    </a:solidFill>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100" b="1" dirty="0" smtClean="0"/>
              <a:t>Success indicators as tools  for  evaluation:</a:t>
            </a:r>
            <a:br>
              <a:rPr lang="en-AU" sz="3100" b="1" dirty="0" smtClean="0"/>
            </a:br>
            <a:r>
              <a:rPr lang="en-AU" sz="1600" b="1" dirty="0" smtClean="0"/>
              <a:t>Embedding principles of democratic relationships</a:t>
            </a:r>
          </a:p>
        </p:txBody>
      </p:sp>
      <p:sp>
        <p:nvSpPr>
          <p:cNvPr id="3" name="Text Placeholder 2"/>
          <p:cNvSpPr>
            <a:spLocks noGrp="1"/>
          </p:cNvSpPr>
          <p:nvPr>
            <p:ph type="body" sz="quarter" idx="10"/>
          </p:nvPr>
        </p:nvSpPr>
        <p:spPr/>
        <p:txBody>
          <a:bodyPr/>
          <a:lstStyle/>
          <a:p>
            <a:endParaRPr lang="en-AU" dirty="0" smtClean="0"/>
          </a:p>
          <a:p>
            <a:endParaRPr lang="en-AU" dirty="0"/>
          </a:p>
        </p:txBody>
      </p:sp>
      <p:graphicFrame>
        <p:nvGraphicFramePr>
          <p:cNvPr id="4" name="Table 3"/>
          <p:cNvGraphicFramePr>
            <a:graphicFrameLocks noGrp="1"/>
          </p:cNvGraphicFramePr>
          <p:nvPr/>
        </p:nvGraphicFramePr>
        <p:xfrm>
          <a:off x="0" y="1447800"/>
          <a:ext cx="9144000" cy="5410200"/>
        </p:xfrm>
        <a:graphic>
          <a:graphicData uri="http://schemas.openxmlformats.org/drawingml/2006/table">
            <a:tbl>
              <a:tblPr firstRow="1" bandRow="1">
                <a:tableStyleId>{5C22544A-7EE6-4342-B048-85BDC9FD1C3A}</a:tableStyleId>
              </a:tblPr>
              <a:tblGrid>
                <a:gridCol w="9144000"/>
              </a:tblGrid>
              <a:tr h="40944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dirty="0" smtClean="0"/>
                        <a:t>Teachers</a:t>
                      </a:r>
                      <a:endParaRPr lang="en-AU" sz="1600" dirty="0"/>
                    </a:p>
                  </a:txBody>
                  <a:tcPr>
                    <a:solidFill>
                      <a:srgbClr val="FFC000"/>
                    </a:solidFill>
                  </a:tcPr>
                </a:tc>
              </a:tr>
              <a:tr h="6674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1" dirty="0" smtClean="0">
                          <a:solidFill>
                            <a:schemeClr val="bg1"/>
                          </a:solidFill>
                        </a:rPr>
                        <a:t>Supporting teachers to develop  fluency in curriculum knowledge by </a:t>
                      </a:r>
                    </a:p>
                    <a:p>
                      <a:pPr algn="ctr"/>
                      <a:endParaRPr lang="en-AU" sz="1600" dirty="0"/>
                    </a:p>
                  </a:txBody>
                  <a:tcPr>
                    <a:solidFill>
                      <a:schemeClr val="accent6">
                        <a:lumMod val="60000"/>
                        <a:lumOff val="40000"/>
                      </a:schemeClr>
                    </a:solidFill>
                  </a:tcPr>
                </a:tc>
              </a:tr>
              <a:tr h="4333265">
                <a:tc>
                  <a:txBody>
                    <a:bodyPr/>
                    <a:lstStyle/>
                    <a:p>
                      <a:pPr lvl="0">
                        <a:buFont typeface="Arial" pitchFamily="34" charset="0"/>
                        <a:buChar char="•"/>
                      </a:pPr>
                      <a:r>
                        <a:rPr lang="en-AU" sz="1600" kern="1200" dirty="0" smtClean="0">
                          <a:solidFill>
                            <a:srgbClr val="002060"/>
                          </a:solidFill>
                          <a:latin typeface="+mn-lt"/>
                          <a:ea typeface="+mn-ea"/>
                          <a:cs typeface="+mn-cs"/>
                        </a:rPr>
                        <a:t>Using each of the dimensions of curriculum in their teaching:  capabilities, priorities, strands and sub-strands of the content descriptions, achievement standards</a:t>
                      </a:r>
                    </a:p>
                    <a:p>
                      <a:pPr lvl="0">
                        <a:buFont typeface="Arial" pitchFamily="34" charset="0"/>
                        <a:buChar char="•"/>
                      </a:pPr>
                      <a:r>
                        <a:rPr lang="en-AU" sz="1600" kern="1200" dirty="0" smtClean="0">
                          <a:solidFill>
                            <a:srgbClr val="002060"/>
                          </a:solidFill>
                          <a:latin typeface="+mn-lt"/>
                          <a:ea typeface="+mn-ea"/>
                          <a:cs typeface="+mn-cs"/>
                        </a:rPr>
                        <a:t>Deciding which capabilities, priorities and content descriptions are addressed to support rich learning</a:t>
                      </a:r>
                    </a:p>
                    <a:p>
                      <a:pPr lvl="0">
                        <a:buFont typeface="Arial" pitchFamily="34" charset="0"/>
                        <a:buChar char="•"/>
                      </a:pPr>
                      <a:r>
                        <a:rPr lang="en-AU" sz="1600" kern="1200" dirty="0" smtClean="0">
                          <a:solidFill>
                            <a:srgbClr val="002060"/>
                          </a:solidFill>
                          <a:latin typeface="+mn-lt"/>
                          <a:ea typeface="+mn-ea"/>
                          <a:cs typeface="+mn-cs"/>
                        </a:rPr>
                        <a:t>Provide opportunities for rich evidence of learning</a:t>
                      </a:r>
                    </a:p>
                    <a:p>
                      <a:pPr lvl="0">
                        <a:buFont typeface="Arial" pitchFamily="34" charset="0"/>
                        <a:buChar char="•"/>
                      </a:pPr>
                      <a:r>
                        <a:rPr lang="en-AU" sz="1600" kern="1200" dirty="0" smtClean="0">
                          <a:solidFill>
                            <a:srgbClr val="002060"/>
                          </a:solidFill>
                          <a:latin typeface="+mn-lt"/>
                          <a:ea typeface="+mn-ea"/>
                          <a:cs typeface="+mn-cs"/>
                        </a:rPr>
                        <a:t>Build on learners understandings</a:t>
                      </a:r>
                    </a:p>
                    <a:p>
                      <a:pPr lvl="0">
                        <a:buFont typeface="Arial" pitchFamily="34" charset="0"/>
                        <a:buChar char="•"/>
                      </a:pPr>
                      <a:r>
                        <a:rPr lang="en-AU" sz="1600" kern="1200" dirty="0" smtClean="0">
                          <a:solidFill>
                            <a:srgbClr val="002060"/>
                          </a:solidFill>
                          <a:latin typeface="+mn-lt"/>
                          <a:ea typeface="+mn-ea"/>
                          <a:cs typeface="+mn-cs"/>
                        </a:rPr>
                        <a:t>Connect learning to students lives and aspirations</a:t>
                      </a:r>
                    </a:p>
                    <a:p>
                      <a:pPr lvl="0">
                        <a:buFont typeface="Arial" pitchFamily="34" charset="0"/>
                        <a:buChar char="•"/>
                      </a:pPr>
                      <a:r>
                        <a:rPr lang="en-AU" sz="1600" kern="1200" dirty="0" smtClean="0">
                          <a:solidFill>
                            <a:srgbClr val="002060"/>
                          </a:solidFill>
                          <a:latin typeface="+mn-lt"/>
                          <a:ea typeface="+mn-ea"/>
                          <a:cs typeface="+mn-cs"/>
                        </a:rPr>
                        <a:t>Develop teaching and learning around big ideas or concepts</a:t>
                      </a:r>
                    </a:p>
                    <a:p>
                      <a:pPr lvl="0">
                        <a:buFont typeface="Arial" pitchFamily="34" charset="0"/>
                        <a:buChar char="•"/>
                      </a:pPr>
                      <a:r>
                        <a:rPr lang="en-AU" sz="1600" kern="1200" dirty="0" smtClean="0">
                          <a:solidFill>
                            <a:srgbClr val="002060"/>
                          </a:solidFill>
                          <a:latin typeface="+mn-lt"/>
                          <a:ea typeface="+mn-ea"/>
                          <a:cs typeface="+mn-cs"/>
                        </a:rPr>
                        <a:t>Promote inquiry as a means of learning</a:t>
                      </a:r>
                    </a:p>
                    <a:p>
                      <a:pPr lvl="0">
                        <a:buFont typeface="Arial" pitchFamily="34" charset="0"/>
                        <a:buChar char="•"/>
                      </a:pPr>
                      <a:r>
                        <a:rPr lang="en-AU" sz="1600" kern="1200" dirty="0" smtClean="0">
                          <a:solidFill>
                            <a:srgbClr val="002060"/>
                          </a:solidFill>
                          <a:latin typeface="+mn-lt"/>
                          <a:ea typeface="+mn-ea"/>
                          <a:cs typeface="+mn-cs"/>
                        </a:rPr>
                        <a:t>Value democratic relationships in a culture of learning</a:t>
                      </a:r>
                    </a:p>
                    <a:p>
                      <a:pPr lvl="0">
                        <a:buFont typeface="Arial" pitchFamily="34" charset="0"/>
                        <a:buChar char="•"/>
                      </a:pPr>
                      <a:r>
                        <a:rPr lang="en-AU" sz="1600" kern="1200" dirty="0" smtClean="0">
                          <a:solidFill>
                            <a:srgbClr val="002060"/>
                          </a:solidFill>
                          <a:latin typeface="+mn-lt"/>
                          <a:ea typeface="+mn-ea"/>
                          <a:cs typeface="+mn-cs"/>
                        </a:rPr>
                        <a:t>Promote democratic learning environments and dialogue between peers and a wider learning community</a:t>
                      </a:r>
                    </a:p>
                    <a:p>
                      <a:pPr lvl="0">
                        <a:buFont typeface="Arial" pitchFamily="34" charset="0"/>
                        <a:buChar char="•"/>
                      </a:pPr>
                      <a:r>
                        <a:rPr lang="en-AU" sz="1600" kern="1200" dirty="0" smtClean="0">
                          <a:solidFill>
                            <a:srgbClr val="002060"/>
                          </a:solidFill>
                          <a:latin typeface="+mn-lt"/>
                          <a:ea typeface="+mn-ea"/>
                          <a:cs typeface="+mn-cs"/>
                        </a:rPr>
                        <a:t>Use a range of pedagogical resources to support explicit engagement with curriculum knowledge</a:t>
                      </a:r>
                    </a:p>
                    <a:p>
                      <a:pPr lvl="0">
                        <a:buFont typeface="Arial" pitchFamily="34" charset="0"/>
                        <a:buChar char="•"/>
                      </a:pPr>
                      <a:r>
                        <a:rPr lang="en-AU" sz="1600" kern="1200" dirty="0" smtClean="0">
                          <a:solidFill>
                            <a:srgbClr val="002060"/>
                          </a:solidFill>
                          <a:latin typeface="+mn-lt"/>
                          <a:ea typeface="+mn-ea"/>
                          <a:cs typeface="+mn-cs"/>
                        </a:rPr>
                        <a:t>Listening to student voice</a:t>
                      </a:r>
                    </a:p>
                    <a:p>
                      <a:pPr lvl="0">
                        <a:buFont typeface="Arial" pitchFamily="34" charset="0"/>
                        <a:buChar char="•"/>
                      </a:pPr>
                      <a:r>
                        <a:rPr lang="en-AU" sz="1600" kern="1200" dirty="0" smtClean="0">
                          <a:solidFill>
                            <a:srgbClr val="002060"/>
                          </a:solidFill>
                          <a:latin typeface="+mn-lt"/>
                          <a:ea typeface="+mn-ea"/>
                          <a:cs typeface="+mn-cs"/>
                        </a:rPr>
                        <a:t>Set high expectations and support students to reach their potential</a:t>
                      </a:r>
                    </a:p>
                    <a:p>
                      <a:pPr lvl="0">
                        <a:buFont typeface="Arial" pitchFamily="34" charset="0"/>
                        <a:buChar char="•"/>
                      </a:pPr>
                      <a:r>
                        <a:rPr lang="en-AU" sz="1600" kern="1200" dirty="0" smtClean="0">
                          <a:solidFill>
                            <a:srgbClr val="002060"/>
                          </a:solidFill>
                          <a:latin typeface="+mn-lt"/>
                          <a:ea typeface="+mn-ea"/>
                          <a:cs typeface="+mn-cs"/>
                        </a:rPr>
                        <a:t>Apply and   asses learning in authentic contexts</a:t>
                      </a:r>
                    </a:p>
                  </a:txBody>
                  <a:tcPr>
                    <a:solidFill>
                      <a:schemeClr val="bg1"/>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Leading the Australian Curriculum</a:t>
            </a:r>
            <a:br>
              <a:rPr lang="en-US" sz="3200" b="1" dirty="0" smtClean="0"/>
            </a:br>
            <a:r>
              <a:rPr lang="en-US" sz="3200" b="1" dirty="0" smtClean="0"/>
              <a:t> in Numeracy and Literacy: Two Year Project</a:t>
            </a:r>
            <a:endParaRPr lang="en-AU" sz="3200" dirty="0"/>
          </a:p>
        </p:txBody>
      </p:sp>
      <p:sp>
        <p:nvSpPr>
          <p:cNvPr id="79874" name="Text Box 2"/>
          <p:cNvSpPr txBox="1">
            <a:spLocks noChangeArrowheads="1"/>
          </p:cNvSpPr>
          <p:nvPr/>
        </p:nvSpPr>
        <p:spPr bwMode="auto">
          <a:xfrm>
            <a:off x="304800" y="2430000"/>
            <a:ext cx="2160000" cy="4428000"/>
          </a:xfrm>
          <a:prstGeom prst="rect">
            <a:avLst/>
          </a:prstGeom>
          <a:solidFill>
            <a:srgbClr val="002060"/>
          </a:solidFill>
          <a:ln w="38100">
            <a:solidFill>
              <a:srgbClr val="F2F2F2"/>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AU" b="0" i="0" u="none" strike="noStrike" cap="none" normalizeH="0" baseline="0" dirty="0" smtClean="0">
              <a:ln>
                <a:noFill/>
              </a:ln>
              <a:solidFill>
                <a:srgbClr val="FFFFFF"/>
              </a:solidFill>
              <a:effectLst/>
              <a:latin typeface="Times New Roman" pitchFamily="18" charset="0"/>
            </a:endParaRPr>
          </a:p>
          <a:p>
            <a:pPr marL="80963" lvl="1" eaLnBrk="1" fontAlgn="base" latinLnBrk="0" hangingPunct="1">
              <a:lnSpc>
                <a:spcPct val="100000"/>
              </a:lnSpc>
              <a:spcBef>
                <a:spcPct val="0"/>
              </a:spcBef>
              <a:spcAft>
                <a:spcPts val="1000"/>
              </a:spcAft>
              <a:buFont typeface="Wingdings" pitchFamily="2" charset="2"/>
              <a:buChar char="Ø"/>
              <a:tabLst/>
            </a:pPr>
            <a:r>
              <a:rPr kumimoji="0" lang="en-AU" b="0" i="0" u="none" strike="noStrike" cap="none" normalizeH="0" baseline="0" dirty="0" smtClean="0">
                <a:ln>
                  <a:noFill/>
                </a:ln>
                <a:solidFill>
                  <a:srgbClr val="FFFFFF"/>
                </a:solidFill>
                <a:effectLst/>
                <a:latin typeface="Times New Roman" pitchFamily="18" charset="0"/>
              </a:rPr>
              <a:t>Models  of </a:t>
            </a:r>
            <a:r>
              <a:rPr kumimoji="0" lang="en-AU" b="0" i="0" u="none" strike="noStrike" cap="none" normalizeH="0" dirty="0" smtClean="0">
                <a:ln>
                  <a:noFill/>
                </a:ln>
                <a:solidFill>
                  <a:srgbClr val="FFFFFF"/>
                </a:solidFill>
                <a:effectLst/>
                <a:latin typeface="Times New Roman" pitchFamily="18" charset="0"/>
              </a:rPr>
              <a:t> l</a:t>
            </a:r>
            <a:r>
              <a:rPr kumimoji="0" lang="en-AU" b="0" i="0" u="none" strike="noStrike" cap="none" normalizeH="0" baseline="0" dirty="0" smtClean="0">
                <a:ln>
                  <a:noFill/>
                </a:ln>
                <a:solidFill>
                  <a:srgbClr val="FFFFFF"/>
                </a:solidFill>
                <a:effectLst/>
                <a:latin typeface="Times New Roman" pitchFamily="18" charset="0"/>
              </a:rPr>
              <a:t>eadership</a:t>
            </a:r>
          </a:p>
          <a:p>
            <a:pPr marL="80963" marR="0" lvl="0"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kumimoji="0" lang="en-AU" b="0" i="0" u="none" strike="noStrike" cap="none" normalizeH="0" baseline="0" dirty="0" smtClean="0">
                <a:ln>
                  <a:noFill/>
                </a:ln>
                <a:solidFill>
                  <a:srgbClr val="FFFFFF"/>
                </a:solidFill>
                <a:effectLst/>
                <a:latin typeface="Times New Roman" pitchFamily="18" charset="0"/>
              </a:rPr>
              <a:t>Leadership  role</a:t>
            </a:r>
          </a:p>
          <a:p>
            <a:pPr marL="80963" marR="0" lvl="0"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kumimoji="0" lang="en-AU" b="0" i="0" u="none" strike="noStrike" cap="none" normalizeH="0" baseline="0" dirty="0" smtClean="0">
                <a:ln>
                  <a:noFill/>
                </a:ln>
                <a:solidFill>
                  <a:srgbClr val="FFFFFF"/>
                </a:solidFill>
                <a:effectLst/>
                <a:latin typeface="Times New Roman" pitchFamily="18" charset="0"/>
              </a:rPr>
              <a:t>Use of  data to  inform  improvement</a:t>
            </a:r>
          </a:p>
          <a:p>
            <a:pPr marL="80963" marR="0" lvl="0"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kumimoji="0" lang="en-AU" b="0" i="0" u="none" strike="noStrike" cap="none" normalizeH="0" baseline="0" dirty="0" smtClean="0">
                <a:ln>
                  <a:noFill/>
                </a:ln>
                <a:solidFill>
                  <a:srgbClr val="FFFFFF"/>
                </a:solidFill>
                <a:effectLst/>
                <a:latin typeface="Times New Roman" pitchFamily="18" charset="0"/>
              </a:rPr>
              <a:t>Leadership  that  builds  on theories  and research</a:t>
            </a:r>
          </a:p>
          <a:p>
            <a:pPr marL="80963" marR="0" lvl="0"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kumimoji="0" lang="en-AU" b="0" i="0" u="none" strike="noStrike" cap="none" normalizeH="0" baseline="0" dirty="0" smtClean="0">
                <a:ln>
                  <a:noFill/>
                </a:ln>
                <a:solidFill>
                  <a:srgbClr val="FFFFFF"/>
                </a:solidFill>
                <a:effectLst/>
                <a:latin typeface="Times New Roman" pitchFamily="18" charset="0"/>
              </a:rPr>
              <a:t>Leadership  that  contributes  to  theories  and  research</a:t>
            </a:r>
            <a:endParaRPr kumimoji="0" lang="en-US" b="0" i="0" u="none" strike="noStrike" cap="none" normalizeH="0" baseline="0" dirty="0" smtClean="0">
              <a:ln>
                <a:noFill/>
              </a:ln>
              <a:solidFill>
                <a:schemeClr val="tx1"/>
              </a:solidFill>
              <a:effectLst/>
              <a:latin typeface="Arial" pitchFamily="34" charset="0"/>
            </a:endParaRPr>
          </a:p>
        </p:txBody>
      </p:sp>
      <p:sp>
        <p:nvSpPr>
          <p:cNvPr id="79875" name="Text Box 3"/>
          <p:cNvSpPr txBox="1">
            <a:spLocks noChangeArrowheads="1"/>
          </p:cNvSpPr>
          <p:nvPr/>
        </p:nvSpPr>
        <p:spPr bwMode="auto">
          <a:xfrm>
            <a:off x="3276600" y="2430000"/>
            <a:ext cx="2160000" cy="4428000"/>
          </a:xfrm>
          <a:prstGeom prst="rect">
            <a:avLst/>
          </a:prstGeom>
          <a:solidFill>
            <a:schemeClr val="accent4">
              <a:lumMod val="50000"/>
            </a:schemeClr>
          </a:solidFill>
          <a:ln w="38100">
            <a:solidFill>
              <a:srgbClr val="F2F2F2"/>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606425" lvl="1" algn="l" defTabSz="914400" rtl="0" eaLnBrk="1" fontAlgn="base" latinLnBrk="0" hangingPunct="1">
              <a:lnSpc>
                <a:spcPct val="100000"/>
              </a:lnSpc>
              <a:spcBef>
                <a:spcPct val="0"/>
              </a:spcBef>
              <a:spcAft>
                <a:spcPts val="1000"/>
              </a:spcAft>
              <a:buClr>
                <a:srgbClr val="FFFFFF"/>
              </a:buClr>
              <a:buSzTx/>
              <a:tabLst/>
            </a:pPr>
            <a:endParaRPr lang="en-AU" sz="2000" dirty="0" smtClean="0">
              <a:solidFill>
                <a:srgbClr val="FFFFFF"/>
              </a:solidFill>
              <a:latin typeface="Times New Roman" pitchFamily="18" charset="0"/>
            </a:endParaRPr>
          </a:p>
          <a:p>
            <a:pPr marL="0" marR="606425" lvl="1" algn="l" defTabSz="914400" rtl="0" eaLnBrk="1" fontAlgn="base" latinLnBrk="0" hangingPunct="1">
              <a:lnSpc>
                <a:spcPct val="100000"/>
              </a:lnSpc>
              <a:spcBef>
                <a:spcPct val="0"/>
              </a:spcBef>
              <a:spcAft>
                <a:spcPts val="1000"/>
              </a:spcAft>
              <a:buClr>
                <a:srgbClr val="FFFFFF"/>
              </a:buClr>
              <a:buSzTx/>
              <a:tabLst/>
            </a:pPr>
            <a:r>
              <a:rPr lang="en-AU" dirty="0" smtClean="0">
                <a:solidFill>
                  <a:srgbClr val="FFFFFF"/>
                </a:solidFill>
                <a:latin typeface="Times New Roman" pitchFamily="18" charset="0"/>
              </a:rPr>
              <a:t>Pedagogy for</a:t>
            </a:r>
          </a:p>
          <a:p>
            <a:pPr marL="285750" marR="606425" lvl="1" indent="-285750" algn="l" defTabSz="914400" rtl="0" eaLnBrk="1" fontAlgn="base" latinLnBrk="0" hangingPunct="1">
              <a:lnSpc>
                <a:spcPct val="100000"/>
              </a:lnSpc>
              <a:spcBef>
                <a:spcPct val="0"/>
              </a:spcBef>
              <a:spcAft>
                <a:spcPts val="1000"/>
              </a:spcAft>
              <a:buClr>
                <a:srgbClr val="FFFFFF"/>
              </a:buClr>
              <a:buSzTx/>
              <a:buFont typeface="Wingdings" charset="2"/>
              <a:buChar char="Ø"/>
              <a:tabLst/>
            </a:pPr>
            <a:r>
              <a:rPr lang="en-AU" dirty="0" smtClean="0">
                <a:solidFill>
                  <a:srgbClr val="FFFFFF"/>
                </a:solidFill>
                <a:latin typeface="Times New Roman" pitchFamily="18" charset="0"/>
              </a:rPr>
              <a:t>Knowledge  society / economy </a:t>
            </a:r>
          </a:p>
          <a:p>
            <a:pPr marL="0" marR="606425" lvl="1"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kumimoji="0" lang="en-AU" b="0" i="0" u="none" strike="noStrike" cap="none" normalizeH="0" dirty="0" smtClean="0">
                <a:ln>
                  <a:noFill/>
                </a:ln>
                <a:solidFill>
                  <a:srgbClr val="FFFFFF"/>
                </a:solidFill>
                <a:effectLst/>
                <a:latin typeface="Times New Roman" pitchFamily="18" charset="0"/>
              </a:rPr>
              <a:t>Culture</a:t>
            </a:r>
          </a:p>
          <a:p>
            <a:pPr marL="0" marR="606425" lvl="1"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lang="en-AU" dirty="0" smtClean="0">
                <a:solidFill>
                  <a:srgbClr val="FFFFFF"/>
                </a:solidFill>
                <a:latin typeface="Times New Roman" pitchFamily="18" charset="0"/>
              </a:rPr>
              <a:t>Democracy</a:t>
            </a:r>
          </a:p>
          <a:p>
            <a:pPr marL="0" marR="606425" lvl="1"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endParaRPr kumimoji="0" lang="en-AU" b="0" i="0" u="none" strike="noStrike" cap="none" normalizeH="0" dirty="0" smtClean="0">
              <a:ln>
                <a:noFill/>
              </a:ln>
              <a:solidFill>
                <a:srgbClr val="FFFFFF"/>
              </a:solidFill>
              <a:effectLst/>
              <a:latin typeface="Times New Roman" pitchFamily="18" charset="0"/>
            </a:endParaRPr>
          </a:p>
        </p:txBody>
      </p:sp>
      <p:sp>
        <p:nvSpPr>
          <p:cNvPr id="79876" name="Text Box 4"/>
          <p:cNvSpPr txBox="1">
            <a:spLocks noChangeArrowheads="1"/>
          </p:cNvSpPr>
          <p:nvPr/>
        </p:nvSpPr>
        <p:spPr bwMode="auto">
          <a:xfrm>
            <a:off x="6629400" y="2430000"/>
            <a:ext cx="2160000" cy="4428000"/>
          </a:xfrm>
          <a:prstGeom prst="rect">
            <a:avLst/>
          </a:prstGeom>
          <a:solidFill>
            <a:srgbClr val="76923C"/>
          </a:solidFill>
          <a:ln w="38100">
            <a:solidFill>
              <a:srgbClr val="F2F2F2"/>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1" algn="l" defTabSz="914400" rtl="0" eaLnBrk="1" fontAlgn="base" latinLnBrk="0" hangingPunct="1">
              <a:lnSpc>
                <a:spcPct val="100000"/>
              </a:lnSpc>
              <a:spcBef>
                <a:spcPct val="0"/>
              </a:spcBef>
              <a:spcAft>
                <a:spcPts val="1000"/>
              </a:spcAft>
              <a:buClr>
                <a:srgbClr val="FFFFFF"/>
              </a:buClr>
              <a:buSzTx/>
              <a:tabLst/>
            </a:pPr>
            <a:endParaRPr kumimoji="0" lang="en-AU" b="0" i="0" u="none" strike="noStrike" cap="none" normalizeH="0" baseline="0" dirty="0" smtClean="0">
              <a:ln>
                <a:noFill/>
              </a:ln>
              <a:solidFill>
                <a:srgbClr val="FFFFFF"/>
              </a:solidFill>
              <a:effectLst/>
              <a:latin typeface="Times New Roman" pitchFamily="18" charset="0"/>
            </a:endParaRPr>
          </a:p>
          <a:p>
            <a:pPr marL="0" marR="0" lvl="1"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kumimoji="0" lang="en-AU" b="0" i="0" u="none" strike="noStrike" cap="none" normalizeH="0" baseline="0" dirty="0" smtClean="0">
                <a:ln>
                  <a:noFill/>
                </a:ln>
                <a:solidFill>
                  <a:srgbClr val="FFFFFF"/>
                </a:solidFill>
                <a:effectLst/>
                <a:latin typeface="Times New Roman" pitchFamily="18" charset="0"/>
              </a:rPr>
              <a:t>Working  with leaders</a:t>
            </a:r>
          </a:p>
          <a:p>
            <a:pPr marL="0" marR="0" lvl="1" algn="l" defTabSz="914400" rtl="0" eaLnBrk="1" fontAlgn="base" latinLnBrk="0" hangingPunct="1">
              <a:lnSpc>
                <a:spcPct val="100000"/>
              </a:lnSpc>
              <a:spcBef>
                <a:spcPct val="0"/>
              </a:spcBef>
              <a:spcAft>
                <a:spcPts val="1000"/>
              </a:spcAft>
              <a:buClr>
                <a:srgbClr val="FFFFFF"/>
              </a:buClr>
              <a:buSzTx/>
              <a:tabLst/>
            </a:pPr>
            <a:endParaRPr kumimoji="0" lang="en-AU" b="0" i="0" u="none" strike="noStrike" cap="none" normalizeH="0" baseline="0" dirty="0" smtClean="0">
              <a:ln>
                <a:noFill/>
              </a:ln>
              <a:solidFill>
                <a:srgbClr val="FFFFFF"/>
              </a:solidFill>
              <a:effectLst/>
              <a:latin typeface="Times New Roman" pitchFamily="18" charset="0"/>
            </a:endParaRPr>
          </a:p>
          <a:p>
            <a:pPr marR="0" lvl="0"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kumimoji="0" lang="en-AU" b="0" i="0" u="none" strike="noStrike" cap="none" normalizeH="0" baseline="0" dirty="0" smtClean="0">
                <a:ln>
                  <a:noFill/>
                </a:ln>
                <a:solidFill>
                  <a:srgbClr val="FFFFFF"/>
                </a:solidFill>
                <a:effectLst/>
                <a:latin typeface="Times New Roman" pitchFamily="18" charset="0"/>
              </a:rPr>
              <a:t>Working  with  staff</a:t>
            </a:r>
          </a:p>
          <a:p>
            <a:pPr marR="0" lvl="0" algn="l" defTabSz="914400" rtl="0" eaLnBrk="1" fontAlgn="base" latinLnBrk="0" hangingPunct="1">
              <a:lnSpc>
                <a:spcPct val="100000"/>
              </a:lnSpc>
              <a:spcBef>
                <a:spcPct val="0"/>
              </a:spcBef>
              <a:spcAft>
                <a:spcPts val="1000"/>
              </a:spcAft>
              <a:buClr>
                <a:srgbClr val="FFFFFF"/>
              </a:buClr>
              <a:buSzTx/>
              <a:tabLst/>
            </a:pPr>
            <a:endParaRPr kumimoji="0" lang="en-AU" b="0" i="0" u="none" strike="noStrike" cap="none" normalizeH="0" baseline="0" dirty="0" smtClean="0">
              <a:ln>
                <a:noFill/>
              </a:ln>
              <a:solidFill>
                <a:srgbClr val="FFFFFF"/>
              </a:solidFill>
              <a:effectLst/>
              <a:latin typeface="Times New Roman" pitchFamily="18" charset="0"/>
            </a:endParaRPr>
          </a:p>
          <a:p>
            <a:pPr marR="0" lvl="0" algn="l" defTabSz="914400" rtl="0" eaLnBrk="1" fontAlgn="base" latinLnBrk="0" hangingPunct="1">
              <a:lnSpc>
                <a:spcPct val="100000"/>
              </a:lnSpc>
              <a:spcBef>
                <a:spcPct val="0"/>
              </a:spcBef>
              <a:spcAft>
                <a:spcPts val="1000"/>
              </a:spcAft>
              <a:buClr>
                <a:srgbClr val="FFFFFF"/>
              </a:buClr>
              <a:buSzTx/>
              <a:buFont typeface="Wingdings" pitchFamily="2" charset="2"/>
              <a:buChar char="Ø"/>
              <a:tabLst/>
            </a:pPr>
            <a:r>
              <a:rPr kumimoji="0" lang="en-AU" b="0" i="0" u="none" strike="noStrike" cap="none" normalizeH="0" baseline="0" dirty="0" smtClean="0">
                <a:ln>
                  <a:noFill/>
                </a:ln>
                <a:solidFill>
                  <a:srgbClr val="FFFFFF"/>
                </a:solidFill>
                <a:effectLst/>
                <a:latin typeface="Times New Roman" pitchFamily="18" charset="0"/>
              </a:rPr>
              <a:t>Using  data  to asses  and  to  discern success and  plan for future action</a:t>
            </a:r>
            <a:endParaRPr kumimoji="0" lang="en-US" b="0" i="0" u="none" strike="noStrike" cap="none" normalizeH="0" baseline="0" dirty="0" smtClean="0">
              <a:ln>
                <a:noFill/>
              </a:ln>
              <a:solidFill>
                <a:schemeClr val="tx1"/>
              </a:solidFill>
              <a:effectLst/>
              <a:latin typeface="Arial" pitchFamily="34" charset="0"/>
            </a:endParaRPr>
          </a:p>
        </p:txBody>
      </p:sp>
      <p:sp>
        <p:nvSpPr>
          <p:cNvPr id="7" name="TextBox 6"/>
          <p:cNvSpPr txBox="1"/>
          <p:nvPr/>
        </p:nvSpPr>
        <p:spPr>
          <a:xfrm>
            <a:off x="304800" y="1295400"/>
            <a:ext cx="2160000" cy="984885"/>
          </a:xfrm>
          <a:prstGeom prst="rect">
            <a:avLst/>
          </a:prstGeom>
          <a:solidFill>
            <a:schemeClr val="bg1">
              <a:lumMod val="95000"/>
            </a:schemeClr>
          </a:solidFill>
        </p:spPr>
        <p:txBody>
          <a:bodyPr wrap="square" rtlCol="0">
            <a:spAutoFit/>
          </a:bodyPr>
          <a:lstStyle/>
          <a:p>
            <a:pPr lvl="0" algn="ctr" fontAlgn="base">
              <a:spcBef>
                <a:spcPct val="0"/>
              </a:spcBef>
              <a:spcAft>
                <a:spcPct val="0"/>
              </a:spcAft>
            </a:pPr>
            <a:endParaRPr lang="en-AU" sz="2000" b="1" dirty="0" smtClean="0">
              <a:solidFill>
                <a:schemeClr val="accent5">
                  <a:lumMod val="50000"/>
                </a:schemeClr>
              </a:solidFill>
              <a:latin typeface="Calibri" pitchFamily="34" charset="0"/>
            </a:endParaRPr>
          </a:p>
          <a:p>
            <a:pPr lvl="0" algn="ctr" fontAlgn="base">
              <a:spcBef>
                <a:spcPct val="0"/>
              </a:spcBef>
              <a:spcAft>
                <a:spcPct val="0"/>
              </a:spcAft>
            </a:pPr>
            <a:r>
              <a:rPr lang="en-AU" sz="2000" b="1" dirty="0" smtClean="0">
                <a:solidFill>
                  <a:schemeClr val="accent5">
                    <a:lumMod val="50000"/>
                  </a:schemeClr>
                </a:solidFill>
                <a:latin typeface="Calibri" pitchFamily="34" charset="0"/>
              </a:rPr>
              <a:t>Leading</a:t>
            </a:r>
          </a:p>
          <a:p>
            <a:endParaRPr lang="en-AU" dirty="0"/>
          </a:p>
        </p:txBody>
      </p:sp>
      <p:sp>
        <p:nvSpPr>
          <p:cNvPr id="8" name="TextBox 7"/>
          <p:cNvSpPr txBox="1"/>
          <p:nvPr/>
        </p:nvSpPr>
        <p:spPr>
          <a:xfrm>
            <a:off x="3276600" y="1295399"/>
            <a:ext cx="2160000" cy="1080000"/>
          </a:xfrm>
          <a:prstGeom prst="rect">
            <a:avLst/>
          </a:prstGeom>
          <a:solidFill>
            <a:schemeClr val="bg1">
              <a:lumMod val="95000"/>
            </a:schemeClr>
          </a:solidFill>
        </p:spPr>
        <p:txBody>
          <a:bodyPr wrap="square" rtlCol="0">
            <a:spAutoFit/>
          </a:bodyPr>
          <a:lstStyle/>
          <a:p>
            <a:pPr lvl="0" algn="ctr" fontAlgn="base">
              <a:spcBef>
                <a:spcPct val="0"/>
              </a:spcBef>
              <a:spcAft>
                <a:spcPct val="0"/>
              </a:spcAft>
            </a:pPr>
            <a:endParaRPr lang="en-AU" b="1" dirty="0" smtClean="0">
              <a:solidFill>
                <a:schemeClr val="accent5">
                  <a:lumMod val="50000"/>
                </a:schemeClr>
              </a:solidFill>
              <a:latin typeface="Calibri" pitchFamily="34" charset="0"/>
            </a:endParaRPr>
          </a:p>
          <a:p>
            <a:pPr lvl="0" algn="ctr" fontAlgn="base">
              <a:spcBef>
                <a:spcPct val="0"/>
              </a:spcBef>
              <a:spcAft>
                <a:spcPct val="0"/>
              </a:spcAft>
            </a:pPr>
            <a:r>
              <a:rPr lang="en-AU" b="1" dirty="0" smtClean="0">
                <a:solidFill>
                  <a:schemeClr val="accent5">
                    <a:lumMod val="50000"/>
                  </a:schemeClr>
                </a:solidFill>
                <a:latin typeface="Calibri" pitchFamily="34" charset="0"/>
              </a:rPr>
              <a:t>Learning</a:t>
            </a:r>
          </a:p>
          <a:p>
            <a:pPr lvl="0" algn="ctr" fontAlgn="base">
              <a:spcBef>
                <a:spcPct val="0"/>
              </a:spcBef>
              <a:spcAft>
                <a:spcPct val="0"/>
              </a:spcAft>
            </a:pPr>
            <a:r>
              <a:rPr lang="en-AU" b="1" dirty="0" smtClean="0">
                <a:solidFill>
                  <a:schemeClr val="accent5">
                    <a:lumMod val="50000"/>
                  </a:schemeClr>
                </a:solidFill>
                <a:latin typeface="Calibri" pitchFamily="34" charset="0"/>
              </a:rPr>
              <a:t>Theories</a:t>
            </a:r>
          </a:p>
          <a:p>
            <a:endParaRPr lang="en-AU" b="1" dirty="0"/>
          </a:p>
        </p:txBody>
      </p:sp>
      <p:sp>
        <p:nvSpPr>
          <p:cNvPr id="9" name="TextBox 8"/>
          <p:cNvSpPr txBox="1"/>
          <p:nvPr/>
        </p:nvSpPr>
        <p:spPr>
          <a:xfrm>
            <a:off x="6629400" y="1295400"/>
            <a:ext cx="2160000" cy="1080000"/>
          </a:xfrm>
          <a:prstGeom prst="rect">
            <a:avLst/>
          </a:prstGeom>
          <a:solidFill>
            <a:schemeClr val="bg1">
              <a:lumMod val="95000"/>
            </a:schemeClr>
          </a:solidFill>
        </p:spPr>
        <p:txBody>
          <a:bodyPr wrap="square" rtlCol="0">
            <a:spAutoFit/>
          </a:bodyPr>
          <a:lstStyle/>
          <a:p>
            <a:pPr lvl="0"/>
            <a:endParaRPr lang="en-AU" dirty="0" smtClean="0">
              <a:solidFill>
                <a:srgbClr val="002060"/>
              </a:solidFill>
              <a:latin typeface="Calibri" pitchFamily="34" charset="0"/>
            </a:endParaRPr>
          </a:p>
          <a:p>
            <a:pPr lvl="0" algn="ctr"/>
            <a:r>
              <a:rPr lang="en-AU" b="1" dirty="0" smtClean="0">
                <a:solidFill>
                  <a:srgbClr val="002060"/>
                </a:solidFill>
                <a:latin typeface="Calibri" pitchFamily="34" charset="0"/>
              </a:rPr>
              <a:t>Planning and  Implementing</a:t>
            </a:r>
          </a:p>
          <a:p>
            <a:endParaRPr lang="en-A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100" b="1" dirty="0" smtClean="0"/>
              <a:t>Success Indicators as Tools  for  Evaluation</a:t>
            </a:r>
            <a:r>
              <a:rPr lang="en-AU" sz="2200" b="1" dirty="0" smtClean="0"/>
              <a:t/>
            </a:r>
            <a:br>
              <a:rPr lang="en-AU" sz="2200" b="1" dirty="0" smtClean="0"/>
            </a:br>
            <a:r>
              <a:rPr lang="en-AU" sz="1600" b="1" dirty="0" smtClean="0"/>
              <a:t>Embedding principles of democratic relationships</a:t>
            </a:r>
          </a:p>
        </p:txBody>
      </p:sp>
      <p:sp>
        <p:nvSpPr>
          <p:cNvPr id="3" name="Text Placeholder 2"/>
          <p:cNvSpPr>
            <a:spLocks noGrp="1"/>
          </p:cNvSpPr>
          <p:nvPr>
            <p:ph type="body" sz="quarter" idx="10"/>
          </p:nvPr>
        </p:nvSpPr>
        <p:spPr/>
        <p:txBody>
          <a:bodyPr/>
          <a:lstStyle/>
          <a:p>
            <a:endParaRPr lang="en-AU" dirty="0" smtClean="0"/>
          </a:p>
          <a:p>
            <a:endParaRPr lang="en-AU" dirty="0"/>
          </a:p>
        </p:txBody>
      </p:sp>
      <p:graphicFrame>
        <p:nvGraphicFramePr>
          <p:cNvPr id="4" name="Table 3"/>
          <p:cNvGraphicFramePr>
            <a:graphicFrameLocks noGrp="1"/>
          </p:cNvGraphicFramePr>
          <p:nvPr/>
        </p:nvGraphicFramePr>
        <p:xfrm>
          <a:off x="0" y="1447800"/>
          <a:ext cx="9144000" cy="5410199"/>
        </p:xfrm>
        <a:graphic>
          <a:graphicData uri="http://schemas.openxmlformats.org/drawingml/2006/table">
            <a:tbl>
              <a:tblPr firstRow="1" bandRow="1">
                <a:tableStyleId>{5C22544A-7EE6-4342-B048-85BDC9FD1C3A}</a:tableStyleId>
              </a:tblPr>
              <a:tblGrid>
                <a:gridCol w="9144000"/>
              </a:tblGrid>
              <a:tr h="470939">
                <a:tc>
                  <a:txBody>
                    <a:bodyPr/>
                    <a:lstStyle/>
                    <a:p>
                      <a:pPr algn="ctr"/>
                      <a:r>
                        <a:rPr lang="en-AU" sz="2000" dirty="0" smtClean="0"/>
                        <a:t>Leaders</a:t>
                      </a:r>
                      <a:endParaRPr lang="en-AU" sz="2000" dirty="0"/>
                    </a:p>
                  </a:txBody>
                  <a:tcPr>
                    <a:solidFill>
                      <a:srgbClr val="FFC000"/>
                    </a:solidFill>
                  </a:tcPr>
                </a:tc>
              </a:tr>
              <a:tr h="47093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2000" b="1" dirty="0" smtClean="0">
                          <a:solidFill>
                            <a:schemeClr val="bg1"/>
                          </a:solidFill>
                        </a:rPr>
                        <a:t>Supporting leaders to develop  fluency in curriculum knowledge by </a:t>
                      </a:r>
                    </a:p>
                  </a:txBody>
                  <a:tcPr>
                    <a:solidFill>
                      <a:schemeClr val="accent6">
                        <a:lumMod val="60000"/>
                        <a:lumOff val="40000"/>
                      </a:schemeClr>
                    </a:solidFill>
                  </a:tcPr>
                </a:tc>
              </a:tr>
              <a:tr h="4468321">
                <a:tc>
                  <a:txBody>
                    <a:bodyPr/>
                    <a:lstStyle/>
                    <a:p>
                      <a:pPr lvl="0">
                        <a:buFont typeface="Arial" pitchFamily="34" charset="0"/>
                        <a:buChar char="•"/>
                      </a:pPr>
                      <a:r>
                        <a:rPr lang="en-AU" sz="1800" kern="1200" dirty="0" smtClean="0">
                          <a:solidFill>
                            <a:srgbClr val="002060"/>
                          </a:solidFill>
                          <a:latin typeface="+mn-lt"/>
                          <a:ea typeface="+mn-ea"/>
                          <a:cs typeface="+mn-cs"/>
                        </a:rPr>
                        <a:t>Supporting teachers to understand and value each of the dimensions of curriculum</a:t>
                      </a:r>
                    </a:p>
                    <a:p>
                      <a:pPr lvl="0">
                        <a:buFont typeface="Arial" pitchFamily="34" charset="0"/>
                        <a:buChar char="•"/>
                      </a:pPr>
                      <a:r>
                        <a:rPr lang="en-AU" sz="1800" kern="1200" dirty="0" smtClean="0">
                          <a:solidFill>
                            <a:srgbClr val="002060"/>
                          </a:solidFill>
                          <a:latin typeface="+mn-lt"/>
                          <a:ea typeface="+mn-ea"/>
                          <a:cs typeface="+mn-cs"/>
                        </a:rPr>
                        <a:t>Support teachers to moving   from being the sage on the stage to be activators of learning </a:t>
                      </a:r>
                    </a:p>
                    <a:p>
                      <a:pPr lvl="0">
                        <a:buFont typeface="Arial" pitchFamily="34" charset="0"/>
                        <a:buChar char="•"/>
                      </a:pPr>
                      <a:r>
                        <a:rPr lang="en-AU" sz="1800" kern="1200" dirty="0" smtClean="0">
                          <a:solidFill>
                            <a:srgbClr val="002060"/>
                          </a:solidFill>
                          <a:latin typeface="+mn-lt"/>
                          <a:ea typeface="+mn-ea"/>
                          <a:cs typeface="+mn-cs"/>
                        </a:rPr>
                        <a:t>Coach teachers to set appropriate challenge and support them to assess this</a:t>
                      </a:r>
                    </a:p>
                    <a:p>
                      <a:pPr lvl="0">
                        <a:buFont typeface="Arial" pitchFamily="34" charset="0"/>
                        <a:buChar char="•"/>
                      </a:pPr>
                      <a:r>
                        <a:rPr lang="en-AU" sz="1800" kern="1200" dirty="0" smtClean="0">
                          <a:solidFill>
                            <a:srgbClr val="002060"/>
                          </a:solidFill>
                          <a:latin typeface="+mn-lt"/>
                          <a:ea typeface="+mn-ea"/>
                          <a:cs typeface="+mn-cs"/>
                        </a:rPr>
                        <a:t>Build teachers capacity to critically question in order to help students create their own learning</a:t>
                      </a:r>
                    </a:p>
                    <a:p>
                      <a:pPr lvl="0">
                        <a:buFont typeface="Arial" pitchFamily="34" charset="0"/>
                        <a:buChar char="•"/>
                      </a:pPr>
                      <a:r>
                        <a:rPr lang="en-AU" sz="1800" kern="1200" dirty="0" smtClean="0">
                          <a:solidFill>
                            <a:srgbClr val="002060"/>
                          </a:solidFill>
                          <a:latin typeface="+mn-lt"/>
                          <a:ea typeface="+mn-ea"/>
                          <a:cs typeface="+mn-cs"/>
                        </a:rPr>
                        <a:t>Improve / enhance teachers professional dialogue in and between schools</a:t>
                      </a:r>
                    </a:p>
                    <a:p>
                      <a:pPr lvl="0">
                        <a:buFont typeface="Arial" pitchFamily="34" charset="0"/>
                        <a:buChar char="•"/>
                      </a:pPr>
                      <a:r>
                        <a:rPr lang="en-AU" sz="1800" kern="1200" dirty="0" smtClean="0">
                          <a:solidFill>
                            <a:srgbClr val="002060"/>
                          </a:solidFill>
                          <a:latin typeface="+mn-lt"/>
                          <a:ea typeface="+mn-ea"/>
                          <a:cs typeface="+mn-cs"/>
                        </a:rPr>
                        <a:t>Set high expectations for student achievement </a:t>
                      </a:r>
                    </a:p>
                    <a:p>
                      <a:pPr lvl="0">
                        <a:buFont typeface="Arial" pitchFamily="34" charset="0"/>
                        <a:buChar char="•"/>
                      </a:pPr>
                      <a:r>
                        <a:rPr lang="en-AU" sz="1800" kern="1200" dirty="0" smtClean="0">
                          <a:solidFill>
                            <a:srgbClr val="002060"/>
                          </a:solidFill>
                          <a:latin typeface="+mn-lt"/>
                          <a:ea typeface="+mn-ea"/>
                          <a:cs typeface="+mn-cs"/>
                        </a:rPr>
                        <a:t>Develop leadership capacity in understanding and engaging teachers and students with curriculum knowledge (each of the dimensions of curriculum) </a:t>
                      </a:r>
                    </a:p>
                    <a:p>
                      <a:pPr lvl="0">
                        <a:buFont typeface="Arial" pitchFamily="34" charset="0"/>
                        <a:buChar char="•"/>
                      </a:pPr>
                      <a:r>
                        <a:rPr lang="en-AU" sz="1800" kern="1200" dirty="0" smtClean="0">
                          <a:solidFill>
                            <a:srgbClr val="002060"/>
                          </a:solidFill>
                          <a:latin typeface="+mn-lt"/>
                          <a:ea typeface="+mn-ea"/>
                          <a:cs typeface="+mn-cs"/>
                        </a:rPr>
                        <a:t>Develop a community of reflective practice and ongoing feedback?</a:t>
                      </a:r>
                    </a:p>
                    <a:p>
                      <a:pPr lvl="0">
                        <a:buFont typeface="Arial" pitchFamily="34" charset="0"/>
                        <a:buChar char="•"/>
                      </a:pPr>
                      <a:r>
                        <a:rPr lang="en-AU" sz="1800" kern="1200" dirty="0" smtClean="0">
                          <a:solidFill>
                            <a:srgbClr val="002060"/>
                          </a:solidFill>
                          <a:latin typeface="+mn-lt"/>
                          <a:ea typeface="+mn-ea"/>
                          <a:cs typeface="+mn-cs"/>
                        </a:rPr>
                        <a:t>Encourage a conversation around educational purpose: </a:t>
                      </a:r>
                    </a:p>
                    <a:p>
                      <a:pPr lvl="0">
                        <a:buFont typeface="Arial" pitchFamily="34" charset="0"/>
                        <a:buChar char="•"/>
                      </a:pPr>
                      <a:r>
                        <a:rPr lang="en-AU" sz="1800" kern="1200" dirty="0" smtClean="0">
                          <a:solidFill>
                            <a:srgbClr val="002060"/>
                          </a:solidFill>
                          <a:latin typeface="+mn-lt"/>
                          <a:ea typeface="+mn-ea"/>
                          <a:cs typeface="+mn-cs"/>
                        </a:rPr>
                        <a:t>What are we hoping to achieve? </a:t>
                      </a:r>
                    </a:p>
                    <a:p>
                      <a:pPr lvl="0">
                        <a:buFont typeface="Arial" pitchFamily="34" charset="0"/>
                        <a:buChar char="•"/>
                      </a:pPr>
                      <a:r>
                        <a:rPr lang="en-AU" sz="1800" kern="1200" dirty="0" smtClean="0">
                          <a:solidFill>
                            <a:srgbClr val="002060"/>
                          </a:solidFill>
                          <a:latin typeface="+mn-lt"/>
                          <a:ea typeface="+mn-ea"/>
                          <a:cs typeface="+mn-cs"/>
                        </a:rPr>
                        <a:t>How will a capabilities approach help this? </a:t>
                      </a:r>
                    </a:p>
                    <a:p>
                      <a:pPr lvl="0">
                        <a:buFont typeface="Arial" pitchFamily="34" charset="0"/>
                        <a:buChar char="•"/>
                      </a:pPr>
                      <a:r>
                        <a:rPr lang="en-AU" sz="1800" kern="1200" dirty="0" smtClean="0">
                          <a:solidFill>
                            <a:srgbClr val="002060"/>
                          </a:solidFill>
                          <a:latin typeface="+mn-lt"/>
                          <a:ea typeface="+mn-ea"/>
                          <a:cs typeface="+mn-cs"/>
                        </a:rPr>
                        <a:t>What will this mean for a whole school approach / policy?</a:t>
                      </a:r>
                    </a:p>
                  </a:txBody>
                  <a:tcP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2800" b="1" dirty="0" smtClean="0"/>
              <a:t>Cross Disciplinary Effects</a:t>
            </a:r>
            <a:endParaRPr lang="en-AU" sz="2800" b="1" dirty="0"/>
          </a:p>
        </p:txBody>
      </p:sp>
      <p:sp>
        <p:nvSpPr>
          <p:cNvPr id="3" name="Text Placeholder 2"/>
          <p:cNvSpPr>
            <a:spLocks noGrp="1"/>
          </p:cNvSpPr>
          <p:nvPr>
            <p:ph type="body" sz="quarter" idx="10"/>
          </p:nvPr>
        </p:nvSpPr>
        <p:spPr/>
        <p:txBody>
          <a:bodyPr>
            <a:normAutofit fontScale="77500" lnSpcReduction="20000"/>
          </a:bodyPr>
          <a:lstStyle/>
          <a:p>
            <a:r>
              <a:rPr lang="en-US" dirty="0" smtClean="0"/>
              <a:t>Convergence   can  exist  on at  least  two planes - knowledge and  practice e.g.:</a:t>
            </a:r>
          </a:p>
          <a:p>
            <a:endParaRPr lang="en-US" dirty="0" smtClean="0"/>
          </a:p>
          <a:p>
            <a:r>
              <a:rPr lang="en-US" dirty="0" smtClean="0"/>
              <a:t>Knowledge:</a:t>
            </a:r>
          </a:p>
          <a:p>
            <a:pPr lvl="1"/>
            <a:r>
              <a:rPr lang="en-US" dirty="0" smtClean="0"/>
              <a:t>critical  approaches</a:t>
            </a:r>
          </a:p>
          <a:p>
            <a:pPr lvl="1"/>
            <a:r>
              <a:rPr lang="en-US" dirty="0" smtClean="0"/>
              <a:t>discipline  e.g.  the  use  of  mathematical  knowledge  as metaphors for  learning  in  English </a:t>
            </a:r>
            <a:r>
              <a:rPr lang="en-US" dirty="0" err="1" smtClean="0"/>
              <a:t>eg</a:t>
            </a:r>
            <a:r>
              <a:rPr lang="en-US" dirty="0" smtClean="0"/>
              <a:t> space time  shape probability</a:t>
            </a:r>
          </a:p>
          <a:p>
            <a:pPr lvl="1"/>
            <a:r>
              <a:rPr lang="en-US" dirty="0" smtClean="0"/>
              <a:t>language  in  helping  to  understand  mathematics</a:t>
            </a:r>
          </a:p>
          <a:p>
            <a:pPr marL="795338" lvl="1" indent="0">
              <a:buNone/>
            </a:pPr>
            <a:endParaRPr lang="en-US" dirty="0" smtClean="0"/>
          </a:p>
          <a:p>
            <a:r>
              <a:rPr lang="en-US" dirty="0" smtClean="0"/>
              <a:t>Practice:</a:t>
            </a:r>
          </a:p>
          <a:p>
            <a:pPr lvl="1"/>
            <a:r>
              <a:rPr lang="en-US" dirty="0" smtClean="0"/>
              <a:t> Numeracy  and  Literacy practices  that  support learning:</a:t>
            </a:r>
          </a:p>
          <a:p>
            <a:pPr lvl="2"/>
            <a:r>
              <a:rPr lang="en-US" dirty="0" smtClean="0"/>
              <a:t>collective work</a:t>
            </a:r>
          </a:p>
          <a:p>
            <a:pPr lvl="2"/>
            <a:r>
              <a:rPr lang="en-US" dirty="0" smtClean="0"/>
              <a:t>developing a critical orientation</a:t>
            </a:r>
          </a:p>
          <a:p>
            <a:pPr lvl="2"/>
            <a:r>
              <a:rPr lang="en-US" dirty="0" smtClean="0"/>
              <a:t>student  talk in  academic  discourse</a:t>
            </a:r>
          </a:p>
          <a:p>
            <a:pPr lvl="2"/>
            <a:r>
              <a:rPr lang="en-US" dirty="0" smtClean="0"/>
              <a:t> the  transfer  of  student  talk  to the  doing  of  Mathematics  and  English</a:t>
            </a:r>
          </a:p>
          <a:p>
            <a:endParaRPr lang="en-AU"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800" b="1" dirty="0" smtClean="0"/>
              <a:t>Classroom and School Effects</a:t>
            </a:r>
            <a:endParaRPr lang="en-AU" sz="2800" b="1" dirty="0"/>
          </a:p>
        </p:txBody>
      </p:sp>
      <p:sp>
        <p:nvSpPr>
          <p:cNvPr id="3" name="Text Placeholder 2"/>
          <p:cNvSpPr>
            <a:spLocks noGrp="1"/>
          </p:cNvSpPr>
          <p:nvPr>
            <p:ph type="body" sz="quarter" idx="10"/>
          </p:nvPr>
        </p:nvSpPr>
        <p:spPr/>
        <p:txBody>
          <a:bodyPr/>
          <a:lstStyle/>
          <a:p>
            <a:pPr lvl="1"/>
            <a:r>
              <a:rPr lang="en-AU" dirty="0" smtClean="0"/>
              <a:t>Ground up leadership </a:t>
            </a:r>
          </a:p>
          <a:p>
            <a:pPr lvl="1">
              <a:buNone/>
            </a:pPr>
            <a:r>
              <a:rPr lang="en-AU" dirty="0" smtClean="0"/>
              <a:t>Teaching teams experimenting with planning processes</a:t>
            </a:r>
          </a:p>
          <a:p>
            <a:pPr lvl="1">
              <a:buNone/>
            </a:pPr>
            <a:r>
              <a:rPr lang="en-AU" dirty="0" smtClean="0"/>
              <a:t>characterised by:</a:t>
            </a:r>
          </a:p>
          <a:p>
            <a:pPr lvl="2"/>
            <a:r>
              <a:rPr lang="en-AU" dirty="0" smtClean="0"/>
              <a:t>Use of cross  disciplinary knowledge</a:t>
            </a:r>
          </a:p>
          <a:p>
            <a:pPr lvl="2"/>
            <a:r>
              <a:rPr lang="en-AU" dirty="0" smtClean="0"/>
              <a:t>Use of capabilities to structure activity </a:t>
            </a:r>
          </a:p>
          <a:p>
            <a:pPr lvl="2"/>
            <a:r>
              <a:rPr lang="en-AU" dirty="0" smtClean="0"/>
              <a:t>Use of capabilities to structure inquiry</a:t>
            </a:r>
          </a:p>
          <a:p>
            <a:pPr lvl="2"/>
            <a:r>
              <a:rPr lang="en-AU" dirty="0" smtClean="0">
                <a:hlinkClick r:id="rId3" action="ppaction://hlinkfile"/>
              </a:rPr>
              <a:t>Example Unit</a:t>
            </a:r>
            <a:endParaRPr lang="en-AU" dirty="0" smtClean="0"/>
          </a:p>
          <a:p>
            <a:pPr lvl="1"/>
            <a:r>
              <a:rPr lang="en-AU" dirty="0" smtClean="0"/>
              <a:t>Whole school reflection on capabilities</a:t>
            </a:r>
          </a:p>
          <a:p>
            <a:pPr lvl="2"/>
            <a:r>
              <a:rPr lang="en-AU" dirty="0" smtClean="0"/>
              <a:t>Engagement with whole staff and faculties</a:t>
            </a:r>
          </a:p>
          <a:p>
            <a:pPr lvl="2"/>
            <a:r>
              <a:rPr lang="en-AU" dirty="0" smtClean="0"/>
              <a:t>Curriculum leaders actively involved in reflection</a:t>
            </a:r>
          </a:p>
          <a:p>
            <a:pPr>
              <a:buNone/>
            </a:pPr>
            <a:endParaRPr lang="en-AU"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n-AU" sz="2800" b="1" dirty="0" smtClean="0">
                <a:solidFill>
                  <a:schemeClr val="bg1"/>
                </a:solidFill>
              </a:rPr>
              <a:t>Teaching as Iterative </a:t>
            </a:r>
            <a:r>
              <a:rPr lang="en-AU" sz="2800" b="1" dirty="0">
                <a:solidFill>
                  <a:schemeClr val="bg1"/>
                </a:solidFill>
              </a:rPr>
              <a:t>P</a:t>
            </a:r>
            <a:r>
              <a:rPr lang="en-AU" sz="2800" b="1" dirty="0" smtClean="0">
                <a:solidFill>
                  <a:schemeClr val="bg1"/>
                </a:solidFill>
              </a:rPr>
              <a:t>rocess:</a:t>
            </a:r>
            <a:br>
              <a:rPr lang="en-AU" sz="2800" b="1" dirty="0" smtClean="0">
                <a:solidFill>
                  <a:schemeClr val="bg1"/>
                </a:solidFill>
              </a:rPr>
            </a:br>
            <a:r>
              <a:rPr lang="en-AU" b="1" dirty="0" smtClean="0">
                <a:solidFill>
                  <a:schemeClr val="bg1"/>
                </a:solidFill>
              </a:rPr>
              <a:t>Respect for complexity of teaching process</a:t>
            </a:r>
            <a:endParaRPr lang="en-AU" sz="2800" b="1" dirty="0">
              <a:solidFill>
                <a:schemeClr val="bg1"/>
              </a:solidFill>
            </a:endParaRPr>
          </a:p>
        </p:txBody>
      </p:sp>
      <p:sp>
        <p:nvSpPr>
          <p:cNvPr id="3" name="Text Placeholder 2"/>
          <p:cNvSpPr>
            <a:spLocks noGrp="1"/>
          </p:cNvSpPr>
          <p:nvPr>
            <p:ph type="body" sz="quarter" idx="10"/>
          </p:nvPr>
        </p:nvSpPr>
        <p:spPr/>
        <p:txBody>
          <a:bodyPr>
            <a:normAutofit fontScale="85000" lnSpcReduction="20000"/>
          </a:bodyPr>
          <a:lstStyle/>
          <a:p>
            <a:pPr lvl="1">
              <a:buNone/>
            </a:pPr>
            <a:endParaRPr lang="en-AU" dirty="0" smtClean="0"/>
          </a:p>
          <a:p>
            <a:r>
              <a:rPr lang="en-US" dirty="0" smtClean="0"/>
              <a:t>Risk in codifying complex classroom interactions into simplified models or frameworks </a:t>
            </a:r>
          </a:p>
          <a:p>
            <a:pPr>
              <a:buNone/>
            </a:pPr>
            <a:endParaRPr lang="en-US" dirty="0" smtClean="0"/>
          </a:p>
          <a:p>
            <a:r>
              <a:rPr lang="en-US" dirty="0" smtClean="0"/>
              <a:t>Details of “the complex orchestration of teaching as a whole” can be lost in frameworks  which turn teaching into routine technical exercises</a:t>
            </a:r>
          </a:p>
          <a:p>
            <a:pPr>
              <a:buNone/>
            </a:pPr>
            <a:endParaRPr lang="en-US" dirty="0" smtClean="0"/>
          </a:p>
          <a:p>
            <a:r>
              <a:rPr lang="en-US" dirty="0" smtClean="0"/>
              <a:t>It is helpful to engage in dialogues about teaching and learning </a:t>
            </a:r>
            <a:r>
              <a:rPr lang="en-US" dirty="0" err="1" smtClean="0"/>
              <a:t>characterised</a:t>
            </a:r>
            <a:r>
              <a:rPr lang="en-US" dirty="0" smtClean="0"/>
              <a:t> by </a:t>
            </a:r>
          </a:p>
          <a:p>
            <a:pPr lvl="1"/>
            <a:r>
              <a:rPr lang="en-US" dirty="0" smtClean="0"/>
              <a:t>heuristic  investigation into practice</a:t>
            </a:r>
          </a:p>
          <a:p>
            <a:pPr lvl="1"/>
            <a:r>
              <a:rPr lang="en-US" dirty="0" smtClean="0"/>
              <a:t>a learning space subject to a negotiation of meaning between participants</a:t>
            </a:r>
          </a:p>
          <a:p>
            <a:pPr lvl="1"/>
            <a:r>
              <a:rPr lang="en-US" dirty="0" smtClean="0"/>
              <a:t> learning  generated through a regard for knowledge as contingent and open to question</a:t>
            </a:r>
          </a:p>
          <a:p>
            <a:pPr>
              <a:buNone/>
            </a:pPr>
            <a:endParaRPr lang="en-AU"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800" b="1" dirty="0" smtClean="0"/>
              <a:t>Next Steps:</a:t>
            </a:r>
            <a:br>
              <a:rPr lang="en-AU" sz="2800" b="1" dirty="0" smtClean="0"/>
            </a:br>
            <a:r>
              <a:rPr lang="en-AU" sz="2800" b="1" dirty="0" smtClean="0"/>
              <a:t>A question for gathering data and  framing an evaluation</a:t>
            </a:r>
            <a:endParaRPr lang="en-AU" sz="2800" b="1" dirty="0"/>
          </a:p>
        </p:txBody>
      </p:sp>
      <p:sp>
        <p:nvSpPr>
          <p:cNvPr id="3" name="Text Placeholder 2"/>
          <p:cNvSpPr>
            <a:spLocks noGrp="1"/>
          </p:cNvSpPr>
          <p:nvPr>
            <p:ph type="body" sz="quarter" idx="10"/>
          </p:nvPr>
        </p:nvSpPr>
        <p:spPr/>
        <p:txBody>
          <a:bodyPr>
            <a:normAutofit fontScale="92500" lnSpcReduction="20000"/>
          </a:bodyPr>
          <a:lstStyle/>
          <a:p>
            <a:r>
              <a:rPr lang="en-AU" sz="3300" dirty="0" smtClean="0"/>
              <a:t>How will we know that leaders, teachers and students have demonstrated</a:t>
            </a:r>
          </a:p>
          <a:p>
            <a:pPr>
              <a:buNone/>
            </a:pPr>
            <a:endParaRPr lang="en-AU" dirty="0" smtClean="0"/>
          </a:p>
          <a:p>
            <a:pPr lvl="1"/>
            <a:r>
              <a:rPr lang="en-AU" dirty="0" smtClean="0"/>
              <a:t>functionings, capabilities  and  agency i.e.  degrees  of  choice, respect  for  individual differences, human  flourishing</a:t>
            </a:r>
          </a:p>
          <a:p>
            <a:pPr lvl="1">
              <a:buNone/>
            </a:pPr>
            <a:endParaRPr lang="en-AU" dirty="0" smtClean="0"/>
          </a:p>
          <a:p>
            <a:pPr lvl="1"/>
            <a:r>
              <a:rPr lang="en-AU" dirty="0" smtClean="0"/>
              <a:t>commitments to equity  and justice</a:t>
            </a:r>
          </a:p>
          <a:p>
            <a:pPr lvl="1">
              <a:buNone/>
            </a:pPr>
            <a:endParaRPr lang="en-AU" dirty="0" smtClean="0"/>
          </a:p>
          <a:p>
            <a:pPr lvl="1"/>
            <a:r>
              <a:rPr lang="en-AU" dirty="0" smtClean="0"/>
              <a:t>respectful  and  democratic  classroom  relationships</a:t>
            </a:r>
          </a:p>
          <a:p>
            <a:pPr lvl="1">
              <a:buNone/>
            </a:pPr>
            <a:endParaRPr lang="en-AU" dirty="0" smtClean="0"/>
          </a:p>
          <a:p>
            <a:pPr lvl="1"/>
            <a:r>
              <a:rPr lang="en-AU" dirty="0" smtClean="0"/>
              <a:t>critical   disposition  in  classroom  learning  activities and the development of the general capabilities</a:t>
            </a:r>
          </a:p>
          <a:p>
            <a:pPr lvl="1">
              <a:buNone/>
            </a:pPr>
            <a:endParaRPr lang="en-AU" dirty="0" smtClean="0"/>
          </a:p>
          <a:p>
            <a:pPr lvl="1"/>
            <a:endParaRPr lang="en-AU" dirty="0" smtClean="0"/>
          </a:p>
          <a:p>
            <a:pPr lvl="1"/>
            <a:endParaRPr lang="en-AU" dirty="0" smtClean="0"/>
          </a:p>
          <a:p>
            <a:pPr>
              <a:buNone/>
            </a:pPr>
            <a:endParaRPr lang="en-AU"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Contact</a:t>
            </a:r>
            <a:endParaRPr lang="en-AU" dirty="0"/>
          </a:p>
        </p:txBody>
      </p:sp>
      <p:sp>
        <p:nvSpPr>
          <p:cNvPr id="3" name="Text Placeholder 2"/>
          <p:cNvSpPr>
            <a:spLocks noGrp="1"/>
          </p:cNvSpPr>
          <p:nvPr>
            <p:ph type="body" sz="quarter" idx="10"/>
          </p:nvPr>
        </p:nvSpPr>
        <p:spPr/>
        <p:txBody>
          <a:bodyPr/>
          <a:lstStyle/>
          <a:p>
            <a:r>
              <a:rPr lang="en-AU" dirty="0" smtClean="0">
                <a:hlinkClick r:id="rId2"/>
              </a:rPr>
              <a:t>stephen.kelly@cesa.catholic.edu.au</a:t>
            </a:r>
            <a:endParaRPr lang="en-AU" dirty="0" smtClean="0"/>
          </a:p>
          <a:p>
            <a:endParaRPr lang="en-AU" dirty="0" smtClean="0"/>
          </a:p>
          <a:p>
            <a:r>
              <a:rPr lang="en-AU" dirty="0" smtClean="0">
                <a:hlinkClick r:id="rId3"/>
              </a:rPr>
              <a:t>christelle.plummer@cesa.catholic.edu.au</a:t>
            </a:r>
            <a:endParaRPr lang="en-AU" dirty="0" smtClean="0"/>
          </a:p>
          <a:p>
            <a:endParaRPr lang="en-AU" dirty="0" smtClean="0"/>
          </a:p>
          <a:p>
            <a:endParaRPr lang="en-AU"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References</a:t>
            </a:r>
            <a:endParaRPr lang="en-AU" dirty="0"/>
          </a:p>
        </p:txBody>
      </p:sp>
      <p:sp>
        <p:nvSpPr>
          <p:cNvPr id="3" name="Text Placeholder 2"/>
          <p:cNvSpPr>
            <a:spLocks noGrp="1"/>
          </p:cNvSpPr>
          <p:nvPr>
            <p:ph type="body" sz="quarter" idx="10"/>
          </p:nvPr>
        </p:nvSpPr>
        <p:spPr/>
        <p:txBody>
          <a:bodyPr>
            <a:normAutofit fontScale="25000" lnSpcReduction="20000"/>
          </a:bodyPr>
          <a:lstStyle/>
          <a:p>
            <a:r>
              <a:rPr lang="en-AU" b="1" dirty="0" smtClean="0"/>
              <a:t>References</a:t>
            </a:r>
            <a:endParaRPr lang="en-AU" dirty="0" smtClean="0"/>
          </a:p>
          <a:p>
            <a:r>
              <a:rPr lang="en-AU" dirty="0" err="1" smtClean="0"/>
              <a:t>Barazangi</a:t>
            </a:r>
            <a:r>
              <a:rPr lang="en-AU" dirty="0" smtClean="0"/>
              <a:t> N., (2006) An ethical theory of action research pedagogy </a:t>
            </a:r>
            <a:r>
              <a:rPr lang="en-AU" i="1" dirty="0" smtClean="0"/>
              <a:t>Action Research </a:t>
            </a:r>
            <a:r>
              <a:rPr lang="en-AU" dirty="0" smtClean="0"/>
              <a:t>4(1): 97–116</a:t>
            </a:r>
          </a:p>
          <a:p>
            <a:r>
              <a:rPr lang="en-AU" b="1" dirty="0" smtClean="0"/>
              <a:t> </a:t>
            </a:r>
            <a:endParaRPr lang="en-AU" dirty="0" smtClean="0"/>
          </a:p>
          <a:p>
            <a:r>
              <a:rPr lang="en-AU" dirty="0" err="1" smtClean="0"/>
              <a:t>Kemmis</a:t>
            </a:r>
            <a:r>
              <a:rPr lang="en-AU" dirty="0" smtClean="0"/>
              <a:t>, S. (2005a) Knowing practice: searching for </a:t>
            </a:r>
            <a:r>
              <a:rPr lang="en-AU" dirty="0" err="1" smtClean="0"/>
              <a:t>saliences</a:t>
            </a:r>
            <a:r>
              <a:rPr lang="en-AU" dirty="0" smtClean="0"/>
              <a:t>, </a:t>
            </a:r>
            <a:r>
              <a:rPr lang="en-AU" i="1" dirty="0" smtClean="0"/>
              <a:t>Pedagogy, Culture and Society, </a:t>
            </a:r>
            <a:r>
              <a:rPr lang="en-AU" dirty="0" smtClean="0"/>
              <a:t>13(3), 393–428.</a:t>
            </a:r>
          </a:p>
          <a:p>
            <a:r>
              <a:rPr lang="en-AU" i="1" dirty="0" smtClean="0"/>
              <a:t> </a:t>
            </a:r>
            <a:endParaRPr lang="en-AU" dirty="0" smtClean="0"/>
          </a:p>
          <a:p>
            <a:r>
              <a:rPr lang="en-AU" dirty="0" err="1" smtClean="0"/>
              <a:t>Kemmis</a:t>
            </a:r>
            <a:r>
              <a:rPr lang="en-AU" dirty="0" smtClean="0"/>
              <a:t>, S. (2005b) Is mathematics education a practice? Mathematics teaching?, in: M. </a:t>
            </a:r>
            <a:r>
              <a:rPr lang="en-AU" dirty="0" err="1" smtClean="0"/>
              <a:t>Goos</a:t>
            </a:r>
            <a:r>
              <a:rPr lang="en-AU" dirty="0" smtClean="0"/>
              <a:t> </a:t>
            </a:r>
            <a:r>
              <a:rPr lang="en-AU" i="1" dirty="0" smtClean="0"/>
              <a:t>et al. </a:t>
            </a:r>
            <a:r>
              <a:rPr lang="en-AU" dirty="0" smtClean="0"/>
              <a:t>(</a:t>
            </a:r>
            <a:r>
              <a:rPr lang="en-AU" dirty="0" err="1" smtClean="0"/>
              <a:t>Eds</a:t>
            </a:r>
            <a:r>
              <a:rPr lang="en-AU" dirty="0" smtClean="0"/>
              <a:t>) </a:t>
            </a:r>
            <a:r>
              <a:rPr lang="en-AU" i="1" dirty="0" smtClean="0"/>
              <a:t>Proceedings of the Mathematics Education and Society 4 Conference </a:t>
            </a:r>
            <a:r>
              <a:rPr lang="en-AU" dirty="0" smtClean="0"/>
              <a:t>(Brisbane, Centre for Learning Research, Griffith University). Available online at: </a:t>
            </a:r>
            <a:r>
              <a:rPr lang="en-AU" u="sng" dirty="0" smtClean="0">
                <a:hlinkClick r:id="rId3"/>
              </a:rPr>
              <a:t>http://www.griffith.edu.au/</a:t>
            </a:r>
            <a:r>
              <a:rPr lang="en-AU" dirty="0" smtClean="0"/>
              <a:t> conference/mes2005/</a:t>
            </a:r>
            <a:r>
              <a:rPr lang="en-AU" dirty="0" err="1" smtClean="0"/>
              <a:t>pdfs</a:t>
            </a:r>
            <a:r>
              <a:rPr lang="en-AU" dirty="0" smtClean="0"/>
              <a:t>/Kemmis.pdf (accessed 27 October 2005).</a:t>
            </a:r>
          </a:p>
          <a:p>
            <a:r>
              <a:rPr lang="en-AU" dirty="0" smtClean="0"/>
              <a:t> </a:t>
            </a:r>
          </a:p>
          <a:p>
            <a:r>
              <a:rPr lang="en-AU" dirty="0" err="1" smtClean="0"/>
              <a:t>Kemmis</a:t>
            </a:r>
            <a:r>
              <a:rPr lang="en-AU" dirty="0" smtClean="0"/>
              <a:t>, S. &amp; </a:t>
            </a:r>
            <a:r>
              <a:rPr lang="en-AU" dirty="0" err="1" smtClean="0"/>
              <a:t>McTaggart</a:t>
            </a:r>
            <a:r>
              <a:rPr lang="en-AU" dirty="0" smtClean="0"/>
              <a:t>, R. (2001) Participatory action research, in: N. </a:t>
            </a:r>
            <a:r>
              <a:rPr lang="en-AU" dirty="0" err="1" smtClean="0"/>
              <a:t>Denzin</a:t>
            </a:r>
            <a:r>
              <a:rPr lang="en-AU" dirty="0" smtClean="0"/>
              <a:t> &amp; Y. Lincoln (</a:t>
            </a:r>
            <a:r>
              <a:rPr lang="en-AU" dirty="0" err="1" smtClean="0"/>
              <a:t>Eds</a:t>
            </a:r>
            <a:r>
              <a:rPr lang="en-AU" dirty="0" smtClean="0"/>
              <a:t>) </a:t>
            </a:r>
            <a:r>
              <a:rPr lang="en-AU" i="1" dirty="0" smtClean="0"/>
              <a:t>The Handbook of Qualitative Research </a:t>
            </a:r>
            <a:r>
              <a:rPr lang="en-AU" dirty="0" smtClean="0"/>
              <a:t>(2nd </a:t>
            </a:r>
            <a:r>
              <a:rPr lang="en-AU" dirty="0" err="1" smtClean="0"/>
              <a:t>edn</a:t>
            </a:r>
            <a:r>
              <a:rPr lang="en-AU" dirty="0" smtClean="0"/>
              <a:t>) (Thousand Oaks, CA, Sage), 567–605.</a:t>
            </a:r>
          </a:p>
          <a:p>
            <a:r>
              <a:rPr lang="en-AU" dirty="0" smtClean="0"/>
              <a:t> </a:t>
            </a:r>
          </a:p>
          <a:p>
            <a:r>
              <a:rPr lang="en-AU" dirty="0" err="1" smtClean="0"/>
              <a:t>Kemmis</a:t>
            </a:r>
            <a:r>
              <a:rPr lang="en-AU" dirty="0" smtClean="0"/>
              <a:t>, S. &amp; </a:t>
            </a:r>
            <a:r>
              <a:rPr lang="en-AU" dirty="0" err="1" smtClean="0"/>
              <a:t>McTaggart</a:t>
            </a:r>
            <a:r>
              <a:rPr lang="en-AU" dirty="0" smtClean="0"/>
              <a:t>, R. (2005) Participatory action research: communicative action and the public sphere, in: N. </a:t>
            </a:r>
            <a:r>
              <a:rPr lang="en-AU" dirty="0" err="1" smtClean="0"/>
              <a:t>Denzin</a:t>
            </a:r>
            <a:r>
              <a:rPr lang="en-AU" dirty="0" smtClean="0"/>
              <a:t> &amp; Y. Lincoln (</a:t>
            </a:r>
            <a:r>
              <a:rPr lang="en-AU" dirty="0" err="1" smtClean="0"/>
              <a:t>Eds</a:t>
            </a:r>
            <a:r>
              <a:rPr lang="en-AU" dirty="0" smtClean="0"/>
              <a:t>) </a:t>
            </a:r>
            <a:r>
              <a:rPr lang="en-AU" i="1" dirty="0" smtClean="0"/>
              <a:t>The Sage handbook of qualitative research </a:t>
            </a:r>
            <a:r>
              <a:rPr lang="en-AU" dirty="0" smtClean="0"/>
              <a:t>(3</a:t>
            </a:r>
            <a:r>
              <a:rPr lang="en-AU" baseline="30000" dirty="0" smtClean="0"/>
              <a:t>rd</a:t>
            </a:r>
            <a:r>
              <a:rPr lang="en-AU" dirty="0" smtClean="0"/>
              <a:t> </a:t>
            </a:r>
            <a:r>
              <a:rPr lang="en-AU" dirty="0" err="1" smtClean="0"/>
              <a:t>edn</a:t>
            </a:r>
            <a:r>
              <a:rPr lang="en-AU" dirty="0" smtClean="0"/>
              <a:t>) (Thousand Oaks, CA, Sage), 559–603.</a:t>
            </a:r>
          </a:p>
          <a:p>
            <a:r>
              <a:rPr lang="en-AU" dirty="0" smtClean="0"/>
              <a:t> </a:t>
            </a:r>
          </a:p>
          <a:p>
            <a:r>
              <a:rPr lang="en-AU" dirty="0" err="1" smtClean="0"/>
              <a:t>Kemmis</a:t>
            </a:r>
            <a:r>
              <a:rPr lang="en-AU" dirty="0" smtClean="0"/>
              <a:t>, Stephen(2006)'Participatory action research and the public </a:t>
            </a:r>
            <a:r>
              <a:rPr lang="en-AU" dirty="0" err="1" smtClean="0"/>
              <a:t>sphere',Educational</a:t>
            </a:r>
            <a:r>
              <a:rPr lang="en-AU" dirty="0" smtClean="0"/>
              <a:t> Action Research,14:4,459</a:t>
            </a:r>
          </a:p>
          <a:p>
            <a:r>
              <a:rPr lang="en-AU" dirty="0" smtClean="0"/>
              <a:t> </a:t>
            </a:r>
          </a:p>
          <a:p>
            <a:r>
              <a:rPr lang="en-AU" dirty="0" err="1" smtClean="0"/>
              <a:t>Bannan-Ritland</a:t>
            </a:r>
            <a:r>
              <a:rPr lang="en-AU" dirty="0" smtClean="0"/>
              <a:t> B. (2003) The role of design in research: The integrative learning design framework </a:t>
            </a:r>
            <a:r>
              <a:rPr lang="en-AU" i="1" dirty="0" smtClean="0"/>
              <a:t>Educational Researcher; </a:t>
            </a:r>
            <a:r>
              <a:rPr lang="en-AU" dirty="0" smtClean="0"/>
              <a:t>32, 1</a:t>
            </a:r>
          </a:p>
          <a:p>
            <a:r>
              <a:rPr lang="en-AU" dirty="0" smtClean="0"/>
              <a:t> </a:t>
            </a:r>
          </a:p>
          <a:p>
            <a:r>
              <a:rPr lang="en-AU" dirty="0" err="1" smtClean="0"/>
              <a:t>Barab</a:t>
            </a:r>
            <a:r>
              <a:rPr lang="en-AU" dirty="0" smtClean="0"/>
              <a:t> S., Dodge T. Thomas M., Jackson C., </a:t>
            </a:r>
            <a:r>
              <a:rPr lang="en-AU" dirty="0" err="1" smtClean="0"/>
              <a:t>Tuzun</a:t>
            </a:r>
            <a:r>
              <a:rPr lang="en-AU" dirty="0" smtClean="0"/>
              <a:t> H. (2007),  Our Designs and the Social Agendas They Carry THE JOURNAL OF THE LEARNING SCIENCES, </a:t>
            </a:r>
            <a:r>
              <a:rPr lang="en-AU" i="1" dirty="0" smtClean="0"/>
              <a:t>16</a:t>
            </a:r>
            <a:r>
              <a:rPr lang="en-AU" dirty="0" smtClean="0"/>
              <a:t>(2), 263–305</a:t>
            </a:r>
          </a:p>
          <a:p>
            <a:r>
              <a:rPr lang="en-AU" i="1" dirty="0" smtClean="0"/>
              <a:t> </a:t>
            </a:r>
            <a:endParaRPr lang="en-AU" dirty="0" smtClean="0"/>
          </a:p>
          <a:p>
            <a:r>
              <a:rPr lang="en-AU" dirty="0" smtClean="0"/>
              <a:t>Hill P. (2010), ‘A national curriculum: looking forward An Australian curriculum to promote 21st century learning’, Education Services Australia</a:t>
            </a:r>
          </a:p>
          <a:p>
            <a:r>
              <a:rPr lang="en-AU" dirty="0" smtClean="0"/>
              <a:t> </a:t>
            </a:r>
            <a:r>
              <a:rPr lang="en-AU" u="sng" dirty="0" smtClean="0">
                <a:hlinkClick r:id="rId4"/>
              </a:rPr>
              <a:t>http://eqa.edu.au/site/anaustraliancurriculumtopromote21stcentury.html</a:t>
            </a:r>
            <a:endParaRPr lang="en-AU" dirty="0" smtClean="0"/>
          </a:p>
          <a:p>
            <a:r>
              <a:rPr lang="en-AU" dirty="0" smtClean="0"/>
              <a:t> </a:t>
            </a:r>
          </a:p>
          <a:p>
            <a:r>
              <a:rPr lang="en-AU" dirty="0" smtClean="0"/>
              <a:t>Nussbaum, M. (2001), Symposium on </a:t>
            </a:r>
            <a:r>
              <a:rPr lang="en-AU" dirty="0" err="1" smtClean="0"/>
              <a:t>Amartya</a:t>
            </a:r>
            <a:r>
              <a:rPr lang="en-AU" dirty="0" smtClean="0"/>
              <a:t> </a:t>
            </a:r>
            <a:r>
              <a:rPr lang="en-AU" dirty="0" err="1" smtClean="0"/>
              <a:t>Sen’s</a:t>
            </a:r>
            <a:r>
              <a:rPr lang="en-AU" dirty="0" smtClean="0"/>
              <a:t> Philosophy: Adaptive preferences and women’s options, Economics and Philosophy , 17, 67 -88</a:t>
            </a:r>
          </a:p>
          <a:p>
            <a:r>
              <a:rPr lang="en-AU" dirty="0" smtClean="0"/>
              <a:t> </a:t>
            </a:r>
          </a:p>
          <a:p>
            <a:r>
              <a:rPr lang="en-US" dirty="0" smtClean="0"/>
              <a:t>Rogers B. (1999): Conflicting Approaches to Curriculum: Recognizing How Fundamental Beliefs Can Sustain or Sabotage School Reform, Peabody Journal of Education, 74:1, 29-67</a:t>
            </a:r>
            <a:endParaRPr lang="en-AU" dirty="0" smtClean="0"/>
          </a:p>
          <a:p>
            <a:r>
              <a:rPr lang="en-AU" dirty="0" smtClean="0"/>
              <a:t> </a:t>
            </a:r>
          </a:p>
          <a:p>
            <a:r>
              <a:rPr lang="en-US" dirty="0" err="1" smtClean="0"/>
              <a:t>Robeyns</a:t>
            </a:r>
            <a:r>
              <a:rPr lang="en-US" dirty="0" smtClean="0"/>
              <a:t>, I. (2003) </a:t>
            </a:r>
            <a:r>
              <a:rPr lang="en-US" dirty="0" err="1" smtClean="0"/>
              <a:t>Sen’s</a:t>
            </a:r>
            <a:r>
              <a:rPr lang="en-US" dirty="0" smtClean="0"/>
              <a:t> Capability Approach and Gender Inequality: Selecting </a:t>
            </a:r>
            <a:r>
              <a:rPr lang="en-US" dirty="0" err="1" smtClean="0"/>
              <a:t>relevantcapabilities</a:t>
            </a:r>
            <a:r>
              <a:rPr lang="en-US" dirty="0" smtClean="0"/>
              <a:t>, Feminist Economics, 9:2–3, pp. 61–91. </a:t>
            </a:r>
            <a:endParaRPr lang="en-AU" dirty="0" smtClean="0"/>
          </a:p>
          <a:p>
            <a:r>
              <a:rPr lang="en-US" dirty="0" smtClean="0"/>
              <a:t> </a:t>
            </a:r>
            <a:endParaRPr lang="en-AU" dirty="0" smtClean="0"/>
          </a:p>
          <a:p>
            <a:r>
              <a:rPr lang="en-US" dirty="0" err="1" smtClean="0"/>
              <a:t>Robeyns</a:t>
            </a:r>
            <a:r>
              <a:rPr lang="en-US" dirty="0" smtClean="0"/>
              <a:t>, I. (2005) The Capability Approach—</a:t>
            </a:r>
            <a:r>
              <a:rPr lang="en-US" dirty="0" err="1" smtClean="0"/>
              <a:t>aTheoretical</a:t>
            </a:r>
            <a:r>
              <a:rPr lang="en-US" dirty="0" smtClean="0"/>
              <a:t> Survey, Journal of Human Development, 6:1, pp. 93–114.</a:t>
            </a:r>
            <a:endParaRPr lang="en-AU" dirty="0" smtClean="0"/>
          </a:p>
          <a:p>
            <a:r>
              <a:rPr lang="en-US" dirty="0" smtClean="0"/>
              <a:t> </a:t>
            </a:r>
            <a:endParaRPr lang="en-AU" dirty="0" smtClean="0"/>
          </a:p>
          <a:p>
            <a:r>
              <a:rPr lang="en-US" dirty="0" err="1" smtClean="0"/>
              <a:t>Kincheloe</a:t>
            </a:r>
            <a:r>
              <a:rPr lang="en-US" dirty="0" smtClean="0"/>
              <a:t>, J. L. (2000) Making Critical Thinking Critical, in: D. Weil &amp; H. K. Anderson (</a:t>
            </a:r>
            <a:r>
              <a:rPr lang="en-US" dirty="0" err="1" smtClean="0"/>
              <a:t>eds</a:t>
            </a:r>
            <a:r>
              <a:rPr lang="en-US" dirty="0" smtClean="0"/>
              <a:t>), Perspectives in Critical Thinking: Essays by teachers in theory and </a:t>
            </a:r>
            <a:r>
              <a:rPr lang="en-US" dirty="0" err="1" smtClean="0"/>
              <a:t>practice.p</a:t>
            </a:r>
            <a:r>
              <a:rPr lang="en-US" dirty="0" smtClean="0"/>
              <a:t> (New York, Peter Lang). </a:t>
            </a:r>
            <a:r>
              <a:rPr lang="en-US" dirty="0" err="1" smtClean="0"/>
              <a:t>Kincheloe</a:t>
            </a:r>
            <a:r>
              <a:rPr lang="en-US" dirty="0" smtClean="0"/>
              <a:t>, J. L. (2004) Critical Pedagogy. (</a:t>
            </a:r>
            <a:r>
              <a:rPr lang="en-US" dirty="0" err="1" smtClean="0"/>
              <a:t>NewYork</a:t>
            </a:r>
            <a:r>
              <a:rPr lang="en-US" dirty="0" smtClean="0"/>
              <a:t>, Peter Lang).</a:t>
            </a:r>
            <a:endParaRPr lang="en-AU" dirty="0" smtClean="0"/>
          </a:p>
          <a:p>
            <a:r>
              <a:rPr lang="en-AU" dirty="0" err="1" smtClean="0"/>
              <a:t>Sen</a:t>
            </a:r>
            <a:r>
              <a:rPr lang="en-AU" dirty="0" smtClean="0"/>
              <a:t>  A., (2005) Human Rights and Capabilities, Journal of Human Development6 (2)</a:t>
            </a:r>
          </a:p>
          <a:p>
            <a:r>
              <a:rPr lang="en-AU" dirty="0" smtClean="0"/>
              <a:t> </a:t>
            </a:r>
          </a:p>
          <a:p>
            <a:r>
              <a:rPr lang="en-US" dirty="0" err="1" smtClean="0"/>
              <a:t>Unterhalter</a:t>
            </a:r>
            <a:r>
              <a:rPr lang="en-US" dirty="0" smtClean="0"/>
              <a:t> E. What is Equity in Education? Reflections from the Capability Approach</a:t>
            </a:r>
            <a:endParaRPr lang="en-AU" dirty="0" smtClean="0"/>
          </a:p>
          <a:p>
            <a:r>
              <a:rPr lang="en-US" dirty="0" smtClean="0"/>
              <a:t> </a:t>
            </a:r>
            <a:endParaRPr lang="en-AU" dirty="0" smtClean="0"/>
          </a:p>
          <a:p>
            <a:r>
              <a:rPr lang="en-US" dirty="0" err="1" smtClean="0"/>
              <a:t>Osberg</a:t>
            </a:r>
            <a:r>
              <a:rPr lang="en-US" dirty="0" smtClean="0"/>
              <a:t> D., </a:t>
            </a:r>
            <a:r>
              <a:rPr lang="en-US" dirty="0" err="1" smtClean="0"/>
              <a:t>Biesta</a:t>
            </a:r>
            <a:r>
              <a:rPr lang="en-US" dirty="0" smtClean="0"/>
              <a:t> G., </a:t>
            </a:r>
            <a:r>
              <a:rPr lang="en-US" dirty="0" err="1" smtClean="0"/>
              <a:t>Cilliers</a:t>
            </a:r>
            <a:r>
              <a:rPr lang="en-US" dirty="0" smtClean="0"/>
              <a:t> P., (2008) From Representation to Emergence: Complexity’s challenge to the epistemology of schooling, Educational philosophy and theory, 40 (1), 213-227</a:t>
            </a:r>
            <a:endParaRPr lang="en-AU" dirty="0" smtClean="0"/>
          </a:p>
          <a:p>
            <a:r>
              <a:rPr lang="en-US" dirty="0" smtClean="0"/>
              <a:t> </a:t>
            </a:r>
            <a:endParaRPr lang="en-AU" dirty="0" smtClean="0"/>
          </a:p>
          <a:p>
            <a:r>
              <a:rPr lang="en-US" dirty="0" smtClean="0"/>
              <a:t>Luke, Allan (2011) </a:t>
            </a:r>
            <a:r>
              <a:rPr lang="en-US" dirty="0" err="1" smtClean="0"/>
              <a:t>Generalising</a:t>
            </a:r>
            <a:r>
              <a:rPr lang="en-US" dirty="0" smtClean="0"/>
              <a:t> across borders : policy and the limits of educational science. In American Educational Research Association An-</a:t>
            </a:r>
            <a:r>
              <a:rPr lang="en-US" dirty="0" err="1" smtClean="0"/>
              <a:t>nual</a:t>
            </a:r>
            <a:r>
              <a:rPr lang="en-US" dirty="0" smtClean="0"/>
              <a:t> Meeting, April 8-13, 2011, New Orleans. (Unpublished)</a:t>
            </a:r>
            <a:endParaRPr lang="en-AU" dirty="0" smtClean="0"/>
          </a:p>
          <a:p>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800" b="1" dirty="0" smtClean="0"/>
              <a:t>Using Principles of Action and Design Based  Research</a:t>
            </a:r>
            <a:endParaRPr lang="en-AU" sz="2800" b="1" dirty="0"/>
          </a:p>
        </p:txBody>
      </p:sp>
      <p:sp>
        <p:nvSpPr>
          <p:cNvPr id="3" name="Text Placeholder 2"/>
          <p:cNvSpPr>
            <a:spLocks noGrp="1"/>
          </p:cNvSpPr>
          <p:nvPr>
            <p:ph type="body" sz="quarter" idx="10"/>
          </p:nvPr>
        </p:nvSpPr>
        <p:spPr/>
        <p:txBody>
          <a:bodyPr>
            <a:normAutofit fontScale="70000" lnSpcReduction="20000"/>
          </a:bodyPr>
          <a:lstStyle/>
          <a:p>
            <a:endParaRPr lang="en-AU" b="1" dirty="0" smtClean="0"/>
          </a:p>
          <a:p>
            <a:r>
              <a:rPr lang="en-AU" b="1" dirty="0" smtClean="0"/>
              <a:t>Action Research</a:t>
            </a:r>
          </a:p>
          <a:p>
            <a:pPr lvl="1"/>
            <a:r>
              <a:rPr lang="en-AU" dirty="0" smtClean="0"/>
              <a:t>Critical and ethical participation for social change</a:t>
            </a:r>
          </a:p>
          <a:p>
            <a:pPr lvl="1" algn="r">
              <a:buNone/>
            </a:pPr>
            <a:r>
              <a:rPr lang="en-AU" dirty="0" smtClean="0"/>
              <a:t> (</a:t>
            </a:r>
            <a:r>
              <a:rPr lang="en-AU" dirty="0" err="1" smtClean="0"/>
              <a:t>Kemmis</a:t>
            </a:r>
            <a:r>
              <a:rPr lang="en-AU" dirty="0" smtClean="0"/>
              <a:t> 2005, 2006; </a:t>
            </a:r>
            <a:r>
              <a:rPr lang="en-AU" dirty="0" err="1" smtClean="0"/>
              <a:t>Kemmis</a:t>
            </a:r>
            <a:r>
              <a:rPr lang="en-AU" dirty="0" smtClean="0"/>
              <a:t> and </a:t>
            </a:r>
            <a:r>
              <a:rPr lang="en-AU" dirty="0" err="1" smtClean="0"/>
              <a:t>McTaggart</a:t>
            </a:r>
            <a:r>
              <a:rPr lang="en-AU" dirty="0" smtClean="0"/>
              <a:t> 2001, 2005; </a:t>
            </a:r>
            <a:r>
              <a:rPr lang="en-AU" dirty="0" err="1" smtClean="0"/>
              <a:t>Barazangi</a:t>
            </a:r>
            <a:r>
              <a:rPr lang="en-AU" dirty="0" smtClean="0"/>
              <a:t> 2006 </a:t>
            </a:r>
            <a:endParaRPr lang="en-AU" b="1" dirty="0" smtClean="0"/>
          </a:p>
          <a:p>
            <a:endParaRPr lang="en-AU" b="1" dirty="0" smtClean="0"/>
          </a:p>
          <a:p>
            <a:r>
              <a:rPr lang="en-AU" b="1" dirty="0" smtClean="0"/>
              <a:t>Design Based Research</a:t>
            </a:r>
          </a:p>
          <a:p>
            <a:pPr lvl="1"/>
            <a:r>
              <a:rPr lang="en-AU" b="1" dirty="0" smtClean="0"/>
              <a:t>1</a:t>
            </a:r>
            <a:r>
              <a:rPr lang="en-AU" dirty="0" smtClean="0"/>
              <a:t>. Building a Rich Understanding</a:t>
            </a:r>
          </a:p>
          <a:p>
            <a:pPr lvl="1">
              <a:buNone/>
            </a:pPr>
            <a:endParaRPr lang="en-AU" dirty="0" smtClean="0"/>
          </a:p>
          <a:p>
            <a:pPr marL="1079500" lvl="1" indent="-284163"/>
            <a:r>
              <a:rPr lang="en-AU" dirty="0" smtClean="0"/>
              <a:t>2. Developing Critical Commitments</a:t>
            </a:r>
          </a:p>
          <a:p>
            <a:pPr lvl="1">
              <a:buNone/>
            </a:pPr>
            <a:endParaRPr lang="en-AU" dirty="0" smtClean="0"/>
          </a:p>
          <a:p>
            <a:pPr lvl="1"/>
            <a:r>
              <a:rPr lang="en-AU" dirty="0" smtClean="0"/>
              <a:t>3. Reifying Commitments into Design</a:t>
            </a:r>
          </a:p>
          <a:p>
            <a:pPr lvl="1">
              <a:buNone/>
            </a:pPr>
            <a:endParaRPr lang="en-AU" dirty="0" smtClean="0"/>
          </a:p>
          <a:p>
            <a:pPr lvl="1"/>
            <a:r>
              <a:rPr lang="en-AU" dirty="0" smtClean="0"/>
              <a:t>4. Expanding the Impact </a:t>
            </a:r>
          </a:p>
          <a:p>
            <a:pPr lvl="1">
              <a:buNone/>
            </a:pPr>
            <a:endParaRPr lang="en-AU" dirty="0" smtClean="0"/>
          </a:p>
          <a:p>
            <a:pPr lvl="1"/>
            <a:r>
              <a:rPr lang="en-AU" dirty="0" smtClean="0"/>
              <a:t>5. Making Theoretical Contributions</a:t>
            </a:r>
          </a:p>
          <a:p>
            <a:pPr lvl="2" algn="r">
              <a:buNone/>
            </a:pPr>
            <a:r>
              <a:rPr lang="en-AU" dirty="0" smtClean="0"/>
              <a:t>(</a:t>
            </a:r>
            <a:r>
              <a:rPr lang="en-AU" dirty="0" err="1" smtClean="0"/>
              <a:t>Bannan-Ritland</a:t>
            </a:r>
            <a:r>
              <a:rPr lang="en-AU" dirty="0" smtClean="0"/>
              <a:t> 2003, </a:t>
            </a:r>
            <a:r>
              <a:rPr lang="en-AU" dirty="0" err="1" smtClean="0"/>
              <a:t>Barab</a:t>
            </a:r>
            <a:r>
              <a:rPr lang="en-AU" dirty="0" smtClean="0"/>
              <a:t> et al2007)</a:t>
            </a:r>
          </a:p>
          <a:p>
            <a:endParaRPr lang="en-AU" dirty="0" smtClean="0"/>
          </a:p>
          <a:p>
            <a:endParaRPr lang="en-AU" dirty="0" smtClean="0"/>
          </a:p>
          <a:p>
            <a:endParaRPr lang="en-AU" dirty="0" smtClean="0"/>
          </a:p>
          <a:p>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AU" dirty="0" smtClean="0"/>
              <a:t>Setting the Context</a:t>
            </a:r>
            <a:endParaRPr lang="en-AU" dirty="0"/>
          </a:p>
        </p:txBody>
      </p:sp>
      <p:sp>
        <p:nvSpPr>
          <p:cNvPr id="8" name="Text Placeholder 7"/>
          <p:cNvSpPr>
            <a:spLocks noGrp="1"/>
          </p:cNvSpPr>
          <p:nvPr>
            <p:ph type="body" idx="1"/>
          </p:nvPr>
        </p:nvSpPr>
        <p:spPr>
          <a:xfrm>
            <a:off x="381000" y="1524000"/>
            <a:ext cx="2743200" cy="609600"/>
          </a:xfrm>
        </p:spPr>
        <p:txBody>
          <a:bodyPr>
            <a:normAutofit fontScale="85000" lnSpcReduction="20000"/>
          </a:bodyPr>
          <a:lstStyle/>
          <a:p>
            <a:r>
              <a:rPr lang="en-AU" dirty="0" smtClean="0"/>
              <a:t>Melbourne Declaration: Goal 2</a:t>
            </a:r>
            <a:endParaRPr lang="en-AU" dirty="0"/>
          </a:p>
        </p:txBody>
      </p:sp>
      <p:sp>
        <p:nvSpPr>
          <p:cNvPr id="3" name="Content Placeholder 2"/>
          <p:cNvSpPr>
            <a:spLocks noGrp="1"/>
          </p:cNvSpPr>
          <p:nvPr>
            <p:ph sz="half" idx="2"/>
          </p:nvPr>
        </p:nvSpPr>
        <p:spPr>
          <a:xfrm>
            <a:off x="381000" y="2209800"/>
            <a:ext cx="2743200" cy="3951288"/>
          </a:xfrm>
          <a:ln>
            <a:solidFill>
              <a:schemeClr val="bg1"/>
            </a:solidFill>
          </a:ln>
        </p:spPr>
        <p:txBody>
          <a:bodyPr/>
          <a:lstStyle/>
          <a:p>
            <a:pPr marL="373063">
              <a:buNone/>
            </a:pPr>
            <a:r>
              <a:rPr lang="en-AU" sz="2000" dirty="0" smtClean="0">
                <a:solidFill>
                  <a:schemeClr val="accent5">
                    <a:lumMod val="50000"/>
                  </a:schemeClr>
                </a:solidFill>
              </a:rPr>
              <a:t>All young Australians become:</a:t>
            </a:r>
          </a:p>
          <a:p>
            <a:pPr>
              <a:buNone/>
            </a:pPr>
            <a:endParaRPr lang="en-AU" b="1" dirty="0" smtClean="0"/>
          </a:p>
        </p:txBody>
      </p:sp>
      <p:sp>
        <p:nvSpPr>
          <p:cNvPr id="4" name="Content Placeholder 3"/>
          <p:cNvSpPr>
            <a:spLocks noGrp="1"/>
          </p:cNvSpPr>
          <p:nvPr>
            <p:ph sz="quarter" idx="4"/>
          </p:nvPr>
        </p:nvSpPr>
        <p:spPr>
          <a:xfrm>
            <a:off x="5562600" y="2209800"/>
            <a:ext cx="3352800" cy="3951288"/>
          </a:xfrm>
        </p:spPr>
        <p:txBody>
          <a:bodyPr>
            <a:normAutofit/>
          </a:bodyPr>
          <a:lstStyle/>
          <a:p>
            <a:r>
              <a:rPr lang="en-AU" dirty="0" smtClean="0"/>
              <a:t>Capabilities and  cross  - curriculum priorities</a:t>
            </a:r>
          </a:p>
          <a:p>
            <a:pPr>
              <a:buNone/>
            </a:pPr>
            <a:endParaRPr lang="en-AU" dirty="0" smtClean="0"/>
          </a:p>
          <a:p>
            <a:r>
              <a:rPr lang="en-AU" dirty="0" smtClean="0"/>
              <a:t>Social and  political  purposes</a:t>
            </a:r>
          </a:p>
          <a:p>
            <a:pPr>
              <a:buNone/>
            </a:pPr>
            <a:endParaRPr lang="en-AU" dirty="0" smtClean="0"/>
          </a:p>
          <a:p>
            <a:r>
              <a:rPr lang="en-AU" dirty="0" smtClean="0"/>
              <a:t>Subject discipline</a:t>
            </a:r>
          </a:p>
          <a:p>
            <a:pPr marL="377825" indent="0">
              <a:buNone/>
            </a:pPr>
            <a:endParaRPr lang="en-AU" b="1" dirty="0" smtClean="0">
              <a:solidFill>
                <a:schemeClr val="accent5">
                  <a:lumMod val="50000"/>
                </a:schemeClr>
              </a:solidFill>
            </a:endParaRPr>
          </a:p>
          <a:p>
            <a:endParaRPr lang="en-AU" b="1" dirty="0" smtClean="0">
              <a:solidFill>
                <a:schemeClr val="accent5">
                  <a:lumMod val="50000"/>
                </a:schemeClr>
              </a:solidFill>
            </a:endParaRPr>
          </a:p>
        </p:txBody>
      </p:sp>
      <p:sp>
        <p:nvSpPr>
          <p:cNvPr id="10" name="Text Placeholder 9"/>
          <p:cNvSpPr>
            <a:spLocks noGrp="1"/>
          </p:cNvSpPr>
          <p:nvPr>
            <p:ph type="body" sz="quarter" idx="3"/>
          </p:nvPr>
        </p:nvSpPr>
        <p:spPr>
          <a:xfrm>
            <a:off x="5562600" y="1524000"/>
            <a:ext cx="3352800" cy="609600"/>
          </a:xfrm>
        </p:spPr>
        <p:txBody>
          <a:bodyPr>
            <a:normAutofit fontScale="85000" lnSpcReduction="20000"/>
          </a:bodyPr>
          <a:lstStyle/>
          <a:p>
            <a:r>
              <a:rPr lang="en-AU" dirty="0" smtClean="0"/>
              <a:t>Australian Curriculum Rationale</a:t>
            </a:r>
            <a:endParaRPr lang="en-AU" dirty="0"/>
          </a:p>
        </p:txBody>
      </p:sp>
      <p:sp>
        <p:nvSpPr>
          <p:cNvPr id="9" name="Oval 8"/>
          <p:cNvSpPr/>
          <p:nvPr/>
        </p:nvSpPr>
        <p:spPr>
          <a:xfrm>
            <a:off x="457200" y="2971800"/>
            <a:ext cx="2514600" cy="2971800"/>
          </a:xfrm>
          <a:prstGeom prst="ellipse">
            <a:avLst/>
          </a:prstGeom>
          <a:blipFill>
            <a:blip r:embed="rId3"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AU" sz="2000" dirty="0" smtClean="0">
                <a:solidFill>
                  <a:srgbClr val="00B050"/>
                </a:solidFill>
              </a:rPr>
              <a:t>successful learners</a:t>
            </a:r>
          </a:p>
          <a:p>
            <a:pPr algn="ctr">
              <a:buFont typeface="Arial" pitchFamily="34" charset="0"/>
              <a:buChar char="•"/>
            </a:pPr>
            <a:r>
              <a:rPr lang="en-US" sz="2000" dirty="0" smtClean="0"/>
              <a:t> </a:t>
            </a:r>
            <a:r>
              <a:rPr lang="en-US" sz="2000" dirty="0" smtClean="0">
                <a:solidFill>
                  <a:srgbClr val="7030A0"/>
                </a:solidFill>
              </a:rPr>
              <a:t>confident and  creative individuals</a:t>
            </a:r>
          </a:p>
          <a:p>
            <a:pPr algn="ctr">
              <a:buFont typeface="Arial" pitchFamily="34" charset="0"/>
              <a:buChar char="•"/>
            </a:pPr>
            <a:r>
              <a:rPr lang="en-AU" sz="2000" dirty="0" smtClean="0"/>
              <a:t> </a:t>
            </a:r>
            <a:r>
              <a:rPr lang="en-AU" sz="2000" dirty="0" smtClean="0">
                <a:solidFill>
                  <a:srgbClr val="0033CC"/>
                </a:solidFill>
              </a:rPr>
              <a:t>active and informed citizens </a:t>
            </a:r>
            <a:endParaRPr lang="en-AU" sz="2000" dirty="0" smtClean="0"/>
          </a:p>
        </p:txBody>
      </p:sp>
      <p:sp>
        <p:nvSpPr>
          <p:cNvPr id="13" name="TextBox 12"/>
          <p:cNvSpPr txBox="1"/>
          <p:nvPr/>
        </p:nvSpPr>
        <p:spPr>
          <a:xfrm>
            <a:off x="381000" y="6172200"/>
            <a:ext cx="8534400" cy="523220"/>
          </a:xfrm>
          <a:prstGeom prst="rect">
            <a:avLst/>
          </a:prstGeom>
          <a:solidFill>
            <a:srgbClr val="21094C"/>
          </a:solidFill>
        </p:spPr>
        <p:txBody>
          <a:bodyPr wrap="square" rtlCol="0">
            <a:spAutoFit/>
          </a:bodyPr>
          <a:lstStyle/>
          <a:p>
            <a:pPr algn="ctr"/>
            <a:r>
              <a:rPr lang="en-AU" sz="2800" b="1" dirty="0" smtClean="0">
                <a:solidFill>
                  <a:schemeClr val="bg1">
                    <a:lumMod val="95000"/>
                  </a:schemeClr>
                </a:solidFill>
              </a:rPr>
              <a:t>Capabilities</a:t>
            </a:r>
            <a:endParaRPr lang="en-AU" sz="2800" b="1" dirty="0">
              <a:solidFill>
                <a:schemeClr val="bg1">
                  <a:lumMod val="95000"/>
                </a:schemeClr>
              </a:solidFill>
            </a:endParaRPr>
          </a:p>
        </p:txBody>
      </p:sp>
      <p:sp>
        <p:nvSpPr>
          <p:cNvPr id="2" name="TextBox 1"/>
          <p:cNvSpPr txBox="1"/>
          <p:nvPr/>
        </p:nvSpPr>
        <p:spPr>
          <a:xfrm>
            <a:off x="3200400" y="2209800"/>
            <a:ext cx="2362200" cy="3970318"/>
          </a:xfrm>
          <a:prstGeom prst="rect">
            <a:avLst/>
          </a:prstGeom>
          <a:solidFill>
            <a:srgbClr val="CD5200"/>
          </a:solidFill>
        </p:spPr>
        <p:txBody>
          <a:bodyPr wrap="square" rtlCol="0">
            <a:spAutoFit/>
          </a:bodyPr>
          <a:lstStyle/>
          <a:p>
            <a:pPr marL="285750" indent="-285750">
              <a:buFont typeface="Arial"/>
              <a:buChar char="•"/>
            </a:pPr>
            <a:r>
              <a:rPr lang="en-US" dirty="0" smtClean="0">
                <a:solidFill>
                  <a:schemeClr val="bg1"/>
                </a:solidFill>
              </a:rPr>
              <a:t>Literacy </a:t>
            </a:r>
          </a:p>
          <a:p>
            <a:endParaRPr lang="en-US" dirty="0" smtClean="0">
              <a:solidFill>
                <a:schemeClr val="bg1"/>
              </a:solidFill>
            </a:endParaRPr>
          </a:p>
          <a:p>
            <a:pPr marL="285750" indent="-285750">
              <a:buFont typeface="Arial"/>
              <a:buChar char="•"/>
            </a:pPr>
            <a:r>
              <a:rPr lang="en-US" dirty="0" smtClean="0">
                <a:solidFill>
                  <a:schemeClr val="bg1"/>
                </a:solidFill>
              </a:rPr>
              <a:t>Numeracy</a:t>
            </a:r>
          </a:p>
          <a:p>
            <a:endParaRPr lang="en-US" dirty="0" smtClean="0">
              <a:solidFill>
                <a:schemeClr val="bg1"/>
              </a:solidFill>
            </a:endParaRPr>
          </a:p>
          <a:p>
            <a:pPr marL="285750" indent="-285750">
              <a:buFont typeface="Arial"/>
              <a:buChar char="•"/>
            </a:pPr>
            <a:r>
              <a:rPr lang="en-US" dirty="0" smtClean="0">
                <a:solidFill>
                  <a:schemeClr val="bg1"/>
                </a:solidFill>
              </a:rPr>
              <a:t>ICT competence</a:t>
            </a:r>
          </a:p>
          <a:p>
            <a:endParaRPr lang="en-US" dirty="0" smtClean="0">
              <a:solidFill>
                <a:schemeClr val="bg1"/>
              </a:solidFill>
            </a:endParaRPr>
          </a:p>
          <a:p>
            <a:pPr marL="285750" indent="-285750">
              <a:buFont typeface="Arial"/>
              <a:buChar char="•"/>
            </a:pPr>
            <a:r>
              <a:rPr lang="en-US" dirty="0" smtClean="0">
                <a:solidFill>
                  <a:schemeClr val="bg1"/>
                </a:solidFill>
              </a:rPr>
              <a:t>Critical and creative thinking</a:t>
            </a:r>
          </a:p>
          <a:p>
            <a:endParaRPr lang="en-US" dirty="0" smtClean="0">
              <a:solidFill>
                <a:schemeClr val="bg1"/>
              </a:solidFill>
            </a:endParaRPr>
          </a:p>
          <a:p>
            <a:pPr marL="285750" indent="-285750">
              <a:buFont typeface="Arial"/>
              <a:buChar char="•"/>
            </a:pPr>
            <a:r>
              <a:rPr lang="en-US" dirty="0" smtClean="0">
                <a:solidFill>
                  <a:schemeClr val="bg1"/>
                </a:solidFill>
              </a:rPr>
              <a:t>Ethical </a:t>
            </a:r>
            <a:r>
              <a:rPr lang="en-US" dirty="0" err="1" smtClean="0">
                <a:solidFill>
                  <a:schemeClr val="bg1"/>
                </a:solidFill>
              </a:rPr>
              <a:t>behaviour</a:t>
            </a:r>
            <a:endParaRPr lang="en-US" dirty="0" smtClean="0">
              <a:solidFill>
                <a:schemeClr val="bg1"/>
              </a:solidFill>
            </a:endParaRPr>
          </a:p>
          <a:p>
            <a:endParaRPr lang="en-US" dirty="0" smtClean="0">
              <a:solidFill>
                <a:schemeClr val="bg1"/>
              </a:solidFill>
            </a:endParaRPr>
          </a:p>
          <a:p>
            <a:pPr marL="285750" indent="-285750">
              <a:buFont typeface="Arial"/>
              <a:buChar char="•"/>
            </a:pPr>
            <a:r>
              <a:rPr lang="en-US" dirty="0" smtClean="0">
                <a:solidFill>
                  <a:schemeClr val="bg1"/>
                </a:solidFill>
              </a:rPr>
              <a:t>Personal and social competence</a:t>
            </a:r>
          </a:p>
          <a:p>
            <a:endParaRPr lang="en-US"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Rationale: Australian  Curriculum Dimensions - English</a:t>
            </a:r>
            <a:endParaRPr lang="en-US" sz="3200" b="1" dirty="0"/>
          </a:p>
        </p:txBody>
      </p:sp>
      <p:sp>
        <p:nvSpPr>
          <p:cNvPr id="3" name="Text Placeholder 2"/>
          <p:cNvSpPr>
            <a:spLocks noGrp="1"/>
          </p:cNvSpPr>
          <p:nvPr>
            <p:ph type="body" sz="quarter" idx="10"/>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1419132432"/>
              </p:ext>
            </p:extLst>
          </p:nvPr>
        </p:nvGraphicFramePr>
        <p:xfrm>
          <a:off x="-30606" y="1447800"/>
          <a:ext cx="9098406" cy="5273389"/>
        </p:xfrm>
        <a:graphic>
          <a:graphicData uri="http://schemas.openxmlformats.org/drawingml/2006/table">
            <a:tbl>
              <a:tblPr firstRow="1" bandRow="1">
                <a:tableStyleId>{5C22544A-7EE6-4342-B048-85BDC9FD1C3A}</a:tableStyleId>
              </a:tblPr>
              <a:tblGrid>
                <a:gridCol w="3058202"/>
                <a:gridCol w="3058202"/>
                <a:gridCol w="2982002"/>
              </a:tblGrid>
              <a:tr h="186480">
                <a:tc gridSpan="3">
                  <a:txBody>
                    <a:bodyPr/>
                    <a:lstStyle/>
                    <a:p>
                      <a:pPr algn="ctr"/>
                      <a:r>
                        <a:rPr lang="en-US" sz="2400" dirty="0" smtClean="0"/>
                        <a:t>Capabilities</a:t>
                      </a:r>
                    </a:p>
                    <a:p>
                      <a:pPr algn="ctr"/>
                      <a:endParaRPr lang="en-US" sz="2400" dirty="0" smtClean="0"/>
                    </a:p>
                  </a:txBody>
                  <a:tcPr>
                    <a:solidFill>
                      <a:schemeClr val="accent5">
                        <a:lumMod val="50000"/>
                      </a:schemeClr>
                    </a:solidFill>
                  </a:tcPr>
                </a:tc>
                <a:tc hMerge="1">
                  <a:txBody>
                    <a:bodyPr/>
                    <a:lstStyle/>
                    <a:p>
                      <a:endParaRPr lang="en-US" dirty="0"/>
                    </a:p>
                  </a:txBody>
                  <a:tcPr/>
                </a:tc>
                <a:tc hMerge="1">
                  <a:txBody>
                    <a:bodyPr/>
                    <a:lstStyle/>
                    <a:p>
                      <a:endParaRPr lang="en-US" dirty="0"/>
                    </a:p>
                  </a:txBody>
                  <a:tcPr/>
                </a:tc>
              </a:tr>
              <a:tr h="332626">
                <a:tc gridSpan="3">
                  <a:txBody>
                    <a:bodyPr/>
                    <a:lstStyle/>
                    <a:p>
                      <a:pPr algn="ctr"/>
                      <a:r>
                        <a:rPr lang="en-US" sz="2400" dirty="0" smtClean="0">
                          <a:solidFill>
                            <a:srgbClr val="FFFFFF"/>
                          </a:solidFill>
                        </a:rPr>
                        <a:t>Cross  Curriculum  Priorities</a:t>
                      </a:r>
                    </a:p>
                    <a:p>
                      <a:pPr algn="ctr"/>
                      <a:endParaRPr lang="en-US" sz="2400" dirty="0" smtClean="0">
                        <a:solidFill>
                          <a:srgbClr val="FFFFFF"/>
                        </a:solidFill>
                      </a:endParaRPr>
                    </a:p>
                  </a:txBody>
                  <a:tcPr>
                    <a:lnB w="12700" cap="flat" cmpd="sng" algn="ctr">
                      <a:solidFill>
                        <a:srgbClr val="00349E">
                          <a:lumMod val="50000"/>
                        </a:srgbClr>
                      </a:solidFill>
                      <a:prstDash val="solid"/>
                      <a:round/>
                      <a:headEnd type="none" w="med" len="med"/>
                      <a:tailEnd type="none" w="med" len="med"/>
                    </a:lnB>
                    <a:solidFill>
                      <a:schemeClr val="accent4">
                        <a:lumMod val="75000"/>
                      </a:schemeClr>
                    </a:solidFill>
                  </a:tcPr>
                </a:tc>
                <a:tc hMerge="1">
                  <a:txBody>
                    <a:bodyPr/>
                    <a:lstStyle/>
                    <a:p>
                      <a:endParaRPr lang="en-US" dirty="0"/>
                    </a:p>
                  </a:txBody>
                  <a:tcPr/>
                </a:tc>
                <a:tc hMerge="1">
                  <a:txBody>
                    <a:bodyPr/>
                    <a:lstStyle/>
                    <a:p>
                      <a:endParaRPr lang="en-US" dirty="0"/>
                    </a:p>
                  </a:txBody>
                  <a:tcPr/>
                </a:tc>
              </a:tr>
              <a:tr h="288276">
                <a:tc>
                  <a:txBody>
                    <a:bodyPr/>
                    <a:lstStyle/>
                    <a:p>
                      <a:pPr algn="ctr"/>
                      <a:r>
                        <a:rPr lang="en-US" sz="2000" dirty="0" smtClean="0">
                          <a:solidFill>
                            <a:schemeClr val="bg1">
                              <a:lumMod val="95000"/>
                            </a:schemeClr>
                          </a:solidFill>
                        </a:rPr>
                        <a:t>Language</a:t>
                      </a:r>
                      <a:endParaRPr lang="en-US" sz="2000" dirty="0">
                        <a:solidFill>
                          <a:schemeClr val="bg1">
                            <a:lumMod val="95000"/>
                          </a:schemeClr>
                        </a:solidFill>
                      </a:endParaRP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bg1">
                        <a:lumMod val="50000"/>
                      </a:schemeClr>
                    </a:solidFill>
                  </a:tcPr>
                </a:tc>
                <a:tc>
                  <a:txBody>
                    <a:bodyPr/>
                    <a:lstStyle/>
                    <a:p>
                      <a:pPr algn="ctr"/>
                      <a:r>
                        <a:rPr lang="en-US" sz="2000" dirty="0" smtClean="0">
                          <a:solidFill>
                            <a:schemeClr val="bg1">
                              <a:lumMod val="95000"/>
                            </a:schemeClr>
                          </a:solidFill>
                        </a:rPr>
                        <a:t>Literature</a:t>
                      </a:r>
                    </a:p>
                    <a:p>
                      <a:pPr algn="ctr"/>
                      <a:endParaRPr lang="en-US" sz="2000" dirty="0">
                        <a:solidFill>
                          <a:schemeClr val="bg1">
                            <a:lumMod val="95000"/>
                          </a:schemeClr>
                        </a:solidFill>
                      </a:endParaRP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accent5">
                        <a:lumMod val="50000"/>
                      </a:schemeClr>
                    </a:solidFill>
                  </a:tcPr>
                </a:tc>
                <a:tc>
                  <a:txBody>
                    <a:bodyPr/>
                    <a:lstStyle/>
                    <a:p>
                      <a:pPr algn="ctr"/>
                      <a:r>
                        <a:rPr lang="en-US" sz="2000" dirty="0" smtClean="0">
                          <a:solidFill>
                            <a:schemeClr val="bg1">
                              <a:lumMod val="95000"/>
                            </a:schemeClr>
                          </a:solidFill>
                        </a:rPr>
                        <a:t>Literacy</a:t>
                      </a:r>
                      <a:endParaRPr lang="en-US" sz="2000" dirty="0">
                        <a:solidFill>
                          <a:schemeClr val="bg1">
                            <a:lumMod val="95000"/>
                          </a:schemeClr>
                        </a:solidFill>
                      </a:endParaRP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rgbClr val="CD5200"/>
                    </a:solidFill>
                  </a:tcPr>
                </a:tc>
              </a:tr>
              <a:tr h="13970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2000" dirty="0" smtClean="0">
                        <a:solidFill>
                          <a:schemeClr val="accent5">
                            <a:lumMod val="5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accent5">
                              <a:lumMod val="50000"/>
                            </a:schemeClr>
                          </a:solidFill>
                        </a:rPr>
                        <a:t>Knowing about the English language</a:t>
                      </a:r>
                    </a:p>
                    <a:p>
                      <a:endParaRPr lang="en-US" sz="2000" dirty="0">
                        <a:solidFill>
                          <a:schemeClr val="accent5">
                            <a:lumMod val="50000"/>
                          </a:schemeClr>
                        </a:solidFill>
                      </a:endParaRP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dirty="0" smtClean="0">
                        <a:solidFill>
                          <a:schemeClr val="accent5">
                            <a:lumMod val="50000"/>
                          </a:schemeClr>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accent5">
                              <a:lumMod val="50000"/>
                            </a:schemeClr>
                          </a:solidFill>
                        </a:rPr>
                        <a:t>Understanding, appreciating, responding to, analysing and  creating literature</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sz="2000" dirty="0" smtClean="0">
                        <a:solidFill>
                          <a:schemeClr val="accent5">
                            <a:lumMod val="50000"/>
                          </a:schemeClr>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2000" dirty="0" smtClean="0">
                        <a:solidFill>
                          <a:schemeClr val="accent5">
                            <a:lumMod val="50000"/>
                          </a:schemeClr>
                        </a:solidFill>
                      </a:endParaRP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dirty="0" smtClean="0">
                        <a:solidFill>
                          <a:schemeClr val="accent5">
                            <a:lumMod val="50000"/>
                          </a:schemeClr>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accent5">
                              <a:lumMod val="50000"/>
                            </a:schemeClr>
                          </a:solidFill>
                        </a:rPr>
                        <a:t>Growing a repertoire of  English usage</a:t>
                      </a:r>
                    </a:p>
                    <a:p>
                      <a:pPr algn="ctr"/>
                      <a:endParaRPr lang="en-US" sz="2000" dirty="0">
                        <a:solidFill>
                          <a:schemeClr val="accent5">
                            <a:lumMod val="50000"/>
                          </a:schemeClr>
                        </a:solidFill>
                      </a:endParaRP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bg1"/>
                    </a:solidFill>
                  </a:tcPr>
                </a:tc>
              </a:tr>
              <a:tr h="701389">
                <a:tc gridSpan="3">
                  <a:txBody>
                    <a:bodyPr/>
                    <a:lstStyle/>
                    <a:p>
                      <a:pPr algn="ctr"/>
                      <a:r>
                        <a:rPr lang="en-US" sz="2000" dirty="0" smtClean="0">
                          <a:solidFill>
                            <a:schemeClr val="bg1"/>
                          </a:solidFill>
                        </a:rPr>
                        <a:t>Assessment</a:t>
                      </a: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accent2">
                        <a:lumMod val="5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dirty="0" smtClean="0">
                        <a:solidFill>
                          <a:srgbClr val="000090"/>
                        </a:solidFill>
                      </a:endParaRP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bg1"/>
                    </a:solidFill>
                  </a:tcPr>
                </a:tc>
                <a:tc hMerge="1">
                  <a:txBody>
                    <a:bodyPr/>
                    <a:lstStyle/>
                    <a:p>
                      <a:pPr algn="ctr"/>
                      <a:endParaRPr lang="en-US" sz="2000" dirty="0">
                        <a:solidFill>
                          <a:srgbClr val="000090"/>
                        </a:solidFill>
                      </a:endParaRP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xmlns="" val="15298818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p:spPr>
        <p:txBody>
          <a:bodyPr>
            <a:normAutofit/>
          </a:bodyPr>
          <a:lstStyle/>
          <a:p>
            <a:r>
              <a:rPr lang="en-US" sz="3200" b="1" dirty="0" smtClean="0"/>
              <a:t>Rationale: Australian  Curriculum Dimensions- Mathematics</a:t>
            </a:r>
            <a:endParaRPr lang="en-US" sz="3200" b="1" dirty="0"/>
          </a:p>
        </p:txBody>
      </p:sp>
      <p:sp>
        <p:nvSpPr>
          <p:cNvPr id="3" name="Text Placeholder 2"/>
          <p:cNvSpPr>
            <a:spLocks noGrp="1"/>
          </p:cNvSpPr>
          <p:nvPr>
            <p:ph type="body" sz="quarter" idx="10"/>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xmlns="" val="130739129"/>
              </p:ext>
            </p:extLst>
          </p:nvPr>
        </p:nvGraphicFramePr>
        <p:xfrm>
          <a:off x="-30607" y="1219200"/>
          <a:ext cx="9174607" cy="5472153"/>
        </p:xfrm>
        <a:graphic>
          <a:graphicData uri="http://schemas.openxmlformats.org/drawingml/2006/table">
            <a:tbl>
              <a:tblPr firstRow="1" bandRow="1">
                <a:tableStyleId>{5C22544A-7EE6-4342-B048-85BDC9FD1C3A}</a:tableStyleId>
              </a:tblPr>
              <a:tblGrid>
                <a:gridCol w="3083815"/>
                <a:gridCol w="3083815"/>
                <a:gridCol w="3006977"/>
              </a:tblGrid>
              <a:tr h="380999">
                <a:tc gridSpan="3">
                  <a:txBody>
                    <a:bodyPr/>
                    <a:lstStyle/>
                    <a:p>
                      <a:pPr algn="ctr"/>
                      <a:r>
                        <a:rPr lang="en-US" sz="2400" dirty="0" smtClean="0"/>
                        <a:t>Capabilities</a:t>
                      </a:r>
                    </a:p>
                    <a:p>
                      <a:pPr algn="ctr"/>
                      <a:endParaRPr lang="en-US" sz="1200" dirty="0" smtClean="0"/>
                    </a:p>
                  </a:txBody>
                  <a:tcPr>
                    <a:solidFill>
                      <a:schemeClr val="accent5">
                        <a:lumMod val="50000"/>
                      </a:schemeClr>
                    </a:solidFill>
                  </a:tcPr>
                </a:tc>
                <a:tc hMerge="1">
                  <a:txBody>
                    <a:bodyPr/>
                    <a:lstStyle/>
                    <a:p>
                      <a:endParaRPr lang="en-US" dirty="0"/>
                    </a:p>
                  </a:txBody>
                  <a:tcPr/>
                </a:tc>
                <a:tc hMerge="1">
                  <a:txBody>
                    <a:bodyPr/>
                    <a:lstStyle/>
                    <a:p>
                      <a:endParaRPr lang="en-US" dirty="0"/>
                    </a:p>
                  </a:txBody>
                  <a:tcPr/>
                </a:tc>
              </a:tr>
              <a:tr h="533399">
                <a:tc gridSpan="3">
                  <a:txBody>
                    <a:bodyPr/>
                    <a:lstStyle/>
                    <a:p>
                      <a:pPr algn="ctr"/>
                      <a:r>
                        <a:rPr lang="en-US" sz="2400" dirty="0" smtClean="0">
                          <a:solidFill>
                            <a:srgbClr val="FFFFFF"/>
                          </a:solidFill>
                        </a:rPr>
                        <a:t>Cross  Curriculum  Priorities</a:t>
                      </a:r>
                    </a:p>
                  </a:txBody>
                  <a:tcPr>
                    <a:lnB w="12700" cap="flat" cmpd="sng" algn="ctr">
                      <a:solidFill>
                        <a:srgbClr val="00349E">
                          <a:lumMod val="50000"/>
                        </a:srgbClr>
                      </a:solidFill>
                      <a:prstDash val="solid"/>
                      <a:round/>
                      <a:headEnd type="none" w="med" len="med"/>
                      <a:tailEnd type="none" w="med" len="med"/>
                    </a:lnB>
                    <a:solidFill>
                      <a:schemeClr val="accent4">
                        <a:lumMod val="75000"/>
                      </a:schemeClr>
                    </a:solidFill>
                  </a:tcPr>
                </a:tc>
                <a:tc hMerge="1">
                  <a:txBody>
                    <a:bodyPr/>
                    <a:lstStyle/>
                    <a:p>
                      <a:endParaRPr lang="en-US" dirty="0"/>
                    </a:p>
                  </a:txBody>
                  <a:tcPr/>
                </a:tc>
                <a:tc hMerge="1">
                  <a:txBody>
                    <a:bodyPr/>
                    <a:lstStyle/>
                    <a:p>
                      <a:endParaRPr lang="en-US" dirty="0"/>
                    </a:p>
                  </a:txBody>
                  <a:tcPr/>
                </a:tc>
              </a:tr>
              <a:tr h="533400">
                <a:tc gridSpan="3">
                  <a:txBody>
                    <a:bodyPr/>
                    <a:lstStyle/>
                    <a:p>
                      <a:pPr algn="ctr"/>
                      <a:r>
                        <a:rPr lang="en-US" sz="2400" dirty="0" smtClean="0">
                          <a:solidFill>
                            <a:srgbClr val="FFFFFF"/>
                          </a:solidFill>
                        </a:rPr>
                        <a:t>Proficiencies strands </a:t>
                      </a:r>
                    </a:p>
                  </a:txBody>
                  <a:tcP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tx1">
                        <a:lumMod val="95000"/>
                        <a:lumOff val="5000"/>
                      </a:schemeClr>
                    </a:solidFill>
                  </a:tcPr>
                </a:tc>
                <a:tc hMerge="1">
                  <a:txBody>
                    <a:bodyPr/>
                    <a:lstStyle/>
                    <a:p>
                      <a:endParaRPr lang="en-US"/>
                    </a:p>
                  </a:txBody>
                  <a:tcPr/>
                </a:tc>
                <a:tc hMerge="1">
                  <a:txBody>
                    <a:bodyPr/>
                    <a:lstStyle/>
                    <a:p>
                      <a:endParaRPr lang="en-US"/>
                    </a:p>
                  </a:txBody>
                  <a:tcPr/>
                </a:tc>
              </a:tr>
              <a:tr h="685800">
                <a:tc>
                  <a:txBody>
                    <a:bodyPr/>
                    <a:lstStyle/>
                    <a:p>
                      <a:pPr algn="ctr"/>
                      <a:r>
                        <a:rPr lang="en-US" sz="2000" dirty="0" smtClean="0">
                          <a:solidFill>
                            <a:schemeClr val="bg1">
                              <a:lumMod val="95000"/>
                            </a:schemeClr>
                          </a:solidFill>
                        </a:rPr>
                        <a:t>Number and Algebra </a:t>
                      </a:r>
                      <a:endParaRPr lang="en-US" sz="2000" dirty="0">
                        <a:solidFill>
                          <a:schemeClr val="bg1">
                            <a:lumMod val="95000"/>
                          </a:schemeClr>
                        </a:solidFill>
                      </a:endParaRP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bg1">
                        <a:lumMod val="50000"/>
                      </a:schemeClr>
                    </a:solidFill>
                  </a:tcPr>
                </a:tc>
                <a:tc>
                  <a:txBody>
                    <a:bodyPr/>
                    <a:lstStyle/>
                    <a:p>
                      <a:pPr algn="ctr"/>
                      <a:r>
                        <a:rPr lang="en-US" sz="2000" dirty="0" smtClean="0">
                          <a:solidFill>
                            <a:schemeClr val="bg1">
                              <a:lumMod val="95000"/>
                            </a:schemeClr>
                          </a:solidFill>
                        </a:rPr>
                        <a:t>Measurement and Geometry </a:t>
                      </a:r>
                      <a:endParaRPr lang="en-US" sz="2000" dirty="0">
                        <a:solidFill>
                          <a:schemeClr val="bg1">
                            <a:lumMod val="95000"/>
                          </a:schemeClr>
                        </a:solidFill>
                      </a:endParaRP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accent5">
                        <a:lumMod val="50000"/>
                      </a:schemeClr>
                    </a:solidFill>
                  </a:tcPr>
                </a:tc>
                <a:tc>
                  <a:txBody>
                    <a:bodyPr/>
                    <a:lstStyle/>
                    <a:p>
                      <a:pPr algn="ctr"/>
                      <a:r>
                        <a:rPr lang="en-US" sz="2000" dirty="0" smtClean="0">
                          <a:solidFill>
                            <a:schemeClr val="bg1">
                              <a:lumMod val="95000"/>
                            </a:schemeClr>
                          </a:solidFill>
                        </a:rPr>
                        <a:t>Statistics</a:t>
                      </a:r>
                      <a:r>
                        <a:rPr lang="en-US" sz="2000" baseline="0" dirty="0" smtClean="0">
                          <a:solidFill>
                            <a:schemeClr val="bg1">
                              <a:lumMod val="95000"/>
                            </a:schemeClr>
                          </a:solidFill>
                        </a:rPr>
                        <a:t> and Probability </a:t>
                      </a:r>
                      <a:endParaRPr lang="en-US" sz="2000" dirty="0">
                        <a:solidFill>
                          <a:schemeClr val="bg1">
                            <a:lumMod val="95000"/>
                          </a:schemeClr>
                        </a:solidFill>
                      </a:endParaRP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rgbClr val="CD5200"/>
                    </a:solidFill>
                  </a:tcPr>
                </a:tc>
              </a:tr>
              <a:tr h="23469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solidFill>
                            <a:schemeClr val="accent5">
                              <a:lumMod val="50000"/>
                            </a:schemeClr>
                          </a:solidFill>
                        </a:rPr>
                        <a:t>Number and place value (F-8)</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solidFill>
                            <a:schemeClr val="accent5">
                              <a:lumMod val="50000"/>
                            </a:schemeClr>
                          </a:solidFill>
                        </a:rPr>
                        <a:t>Fraction and decimal (1-6)</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solidFill>
                            <a:schemeClr val="accent5">
                              <a:lumMod val="50000"/>
                            </a:schemeClr>
                          </a:solidFill>
                        </a:rPr>
                        <a:t>Real numbers (7-10)</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solidFill>
                            <a:schemeClr val="accent5">
                              <a:lumMod val="50000"/>
                            </a:schemeClr>
                          </a:solidFill>
                        </a:rPr>
                        <a:t>Money and financial mathematics</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solidFill>
                            <a:schemeClr val="accent5">
                              <a:lumMod val="50000"/>
                            </a:schemeClr>
                          </a:solidFill>
                        </a:rPr>
                        <a:t>Pattern and algebra (F-10)</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solidFill>
                            <a:schemeClr val="accent5">
                              <a:lumMod val="50000"/>
                            </a:schemeClr>
                          </a:solidFill>
                        </a:rPr>
                        <a:t>Linear and non-linear relationships (8-10)</a:t>
                      </a:r>
                      <a:endParaRPr lang="en-US" sz="1800" dirty="0" smtClean="0">
                        <a:solidFill>
                          <a:schemeClr val="accent5">
                            <a:lumMod val="50000"/>
                          </a:schemeClr>
                        </a:solidFill>
                      </a:endParaRP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accent5">
                              <a:lumMod val="50000"/>
                            </a:schemeClr>
                          </a:solidFill>
                        </a:rPr>
                        <a:t>Using units of measurement(F-10)</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accent5">
                              <a:lumMod val="50000"/>
                            </a:schemeClr>
                          </a:solidFill>
                        </a:rPr>
                        <a:t>Shape (F-7)</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accent5">
                              <a:lumMod val="50000"/>
                            </a:schemeClr>
                          </a:solidFill>
                        </a:rPr>
                        <a:t>Geometric</a:t>
                      </a:r>
                      <a:r>
                        <a:rPr lang="en-US" sz="1800" baseline="0" dirty="0" smtClean="0">
                          <a:solidFill>
                            <a:schemeClr val="accent5">
                              <a:lumMod val="50000"/>
                            </a:schemeClr>
                          </a:solidFill>
                        </a:rPr>
                        <a:t> reasoning (3-10)</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solidFill>
                            <a:schemeClr val="accent5">
                              <a:lumMod val="50000"/>
                            </a:schemeClr>
                          </a:solidFill>
                        </a:rPr>
                        <a:t>Location and transformation (F-7)</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solidFill>
                            <a:schemeClr val="accent5">
                              <a:lumMod val="50000"/>
                            </a:schemeClr>
                          </a:solidFill>
                        </a:rPr>
                        <a:t>Pythagoras and trigonometry (9-10)</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baseline="0" dirty="0" smtClean="0">
                        <a:solidFill>
                          <a:schemeClr val="accent5">
                            <a:lumMod val="50000"/>
                          </a:schemeClr>
                        </a:solidFill>
                      </a:endParaRP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solidFill>
                          <a:schemeClr val="accent5">
                            <a:lumMod val="50000"/>
                          </a:schemeClr>
                        </a:solidFill>
                      </a:endParaRPr>
                    </a:p>
                    <a:p>
                      <a:pPr algn="l"/>
                      <a:r>
                        <a:rPr lang="en-US" sz="1800" dirty="0" smtClean="0">
                          <a:solidFill>
                            <a:schemeClr val="accent5">
                              <a:lumMod val="50000"/>
                            </a:schemeClr>
                          </a:solidFill>
                        </a:rPr>
                        <a:t>Chance (1-10)</a:t>
                      </a:r>
                    </a:p>
                    <a:p>
                      <a:pPr algn="l"/>
                      <a:r>
                        <a:rPr lang="en-US" sz="1800" dirty="0" smtClean="0">
                          <a:solidFill>
                            <a:schemeClr val="accent5">
                              <a:lumMod val="50000"/>
                            </a:schemeClr>
                          </a:solidFill>
                        </a:rPr>
                        <a:t>Data representation and interpretation (F-10)</a:t>
                      </a:r>
                      <a:endParaRPr lang="en-US" sz="1800" dirty="0">
                        <a:solidFill>
                          <a:schemeClr val="accent5">
                            <a:lumMod val="50000"/>
                          </a:schemeClr>
                        </a:solidFill>
                      </a:endParaRP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bg1"/>
                    </a:solidFill>
                  </a:tcPr>
                </a:tc>
              </a:tr>
              <a:tr h="503914">
                <a:tc gridSpan="3">
                  <a:txBody>
                    <a:bodyPr/>
                    <a:lstStyle/>
                    <a:p>
                      <a:pPr algn="ctr"/>
                      <a:r>
                        <a:rPr lang="en-US" sz="2000" dirty="0" smtClean="0">
                          <a:solidFill>
                            <a:schemeClr val="bg1"/>
                          </a:solidFill>
                        </a:rPr>
                        <a:t>Assessment</a:t>
                      </a: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accent2">
                        <a:lumMod val="5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dirty="0" smtClean="0">
                        <a:solidFill>
                          <a:srgbClr val="000090"/>
                        </a:solidFill>
                      </a:endParaRP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bg1"/>
                    </a:solidFill>
                  </a:tcPr>
                </a:tc>
                <a:tc hMerge="1">
                  <a:txBody>
                    <a:bodyPr/>
                    <a:lstStyle/>
                    <a:p>
                      <a:pPr algn="ctr"/>
                      <a:endParaRPr lang="en-US" sz="2000" dirty="0">
                        <a:solidFill>
                          <a:srgbClr val="000090"/>
                        </a:solidFill>
                      </a:endParaRPr>
                    </a:p>
                  </a:txBody>
                  <a:tcPr>
                    <a:lnL w="12700" cap="flat" cmpd="sng" algn="ctr">
                      <a:solidFill>
                        <a:srgbClr val="00349E">
                          <a:lumMod val="50000"/>
                        </a:srgbClr>
                      </a:solidFill>
                      <a:prstDash val="solid"/>
                      <a:round/>
                      <a:headEnd type="none" w="med" len="med"/>
                      <a:tailEnd type="none" w="med" len="med"/>
                    </a:lnL>
                    <a:lnR w="12700" cap="flat" cmpd="sng" algn="ctr">
                      <a:solidFill>
                        <a:srgbClr val="00349E">
                          <a:lumMod val="50000"/>
                        </a:srgbClr>
                      </a:solidFill>
                      <a:prstDash val="solid"/>
                      <a:round/>
                      <a:headEnd type="none" w="med" len="med"/>
                      <a:tailEnd type="none" w="med" len="med"/>
                    </a:lnR>
                    <a:lnT w="12700" cap="flat" cmpd="sng" algn="ctr">
                      <a:solidFill>
                        <a:srgbClr val="00349E">
                          <a:lumMod val="50000"/>
                        </a:srgbClr>
                      </a:solidFill>
                      <a:prstDash val="solid"/>
                      <a:round/>
                      <a:headEnd type="none" w="med" len="med"/>
                      <a:tailEnd type="none" w="med" len="med"/>
                    </a:lnT>
                    <a:lnB w="12700" cap="flat" cmpd="sng" algn="ctr">
                      <a:solidFill>
                        <a:srgbClr val="00349E">
                          <a:lumMod val="50000"/>
                        </a:srgb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xmlns="" val="5807761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ACARA and Policy Enactment: </a:t>
            </a:r>
            <a:br>
              <a:rPr lang="en-AU" dirty="0" smtClean="0"/>
            </a:br>
            <a:r>
              <a:rPr lang="en-AU" dirty="0" smtClean="0"/>
              <a:t>Curriculum Knowledge  Connected</a:t>
            </a:r>
            <a:endParaRPr lang="en-AU" dirty="0"/>
          </a:p>
        </p:txBody>
      </p:sp>
      <p:sp>
        <p:nvSpPr>
          <p:cNvPr id="4" name="TextBox 3"/>
          <p:cNvSpPr txBox="1"/>
          <p:nvPr/>
        </p:nvSpPr>
        <p:spPr>
          <a:xfrm>
            <a:off x="0" y="1502688"/>
            <a:ext cx="9144000" cy="5509200"/>
          </a:xfrm>
          <a:prstGeom prst="rect">
            <a:avLst/>
          </a:prstGeom>
          <a:solidFill>
            <a:schemeClr val="accent5">
              <a:lumMod val="40000"/>
              <a:lumOff val="60000"/>
            </a:schemeClr>
          </a:solidFill>
        </p:spPr>
        <p:txBody>
          <a:bodyPr wrap="square" rtlCol="0">
            <a:spAutoFit/>
          </a:bodyPr>
          <a:lstStyle/>
          <a:p>
            <a:pPr algn="ctr"/>
            <a:r>
              <a:rPr lang="en-AU" sz="2800" b="1" dirty="0" smtClean="0">
                <a:solidFill>
                  <a:schemeClr val="bg1"/>
                </a:solidFill>
              </a:rPr>
              <a:t>Meta Curriculum: School and Classroom Culture</a:t>
            </a:r>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p:txBody>
      </p:sp>
      <p:sp>
        <p:nvSpPr>
          <p:cNvPr id="11" name="TextBox 10"/>
          <p:cNvSpPr txBox="1"/>
          <p:nvPr/>
        </p:nvSpPr>
        <p:spPr>
          <a:xfrm>
            <a:off x="457200" y="2133600"/>
            <a:ext cx="8001000" cy="4708981"/>
          </a:xfrm>
          <a:prstGeom prst="rect">
            <a:avLst/>
          </a:prstGeom>
          <a:solidFill>
            <a:srgbClr val="FFC000"/>
          </a:solidFill>
        </p:spPr>
        <p:txBody>
          <a:bodyPr wrap="square" rtlCol="0">
            <a:spAutoFit/>
          </a:bodyPr>
          <a:lstStyle/>
          <a:p>
            <a:pPr algn="ctr"/>
            <a:r>
              <a:rPr lang="en-AU" sz="2400" b="1" dirty="0" smtClean="0">
                <a:solidFill>
                  <a:schemeClr val="bg1"/>
                </a:solidFill>
              </a:rPr>
              <a:t>Chosen  Curriculum:  Choice  and Pedagogy</a:t>
            </a:r>
          </a:p>
          <a:p>
            <a:pPr algn="ctr"/>
            <a:endParaRPr lang="en-AU" sz="2400" b="1" dirty="0" smtClean="0">
              <a:solidFill>
                <a:schemeClr val="bg1"/>
              </a:solidFill>
            </a:endParaRPr>
          </a:p>
          <a:p>
            <a:pPr algn="ctr"/>
            <a:endParaRPr lang="en-AU" dirty="0" smtClean="0"/>
          </a:p>
          <a:p>
            <a:pPr algn="ctr"/>
            <a:endParaRPr lang="en-AU" dirty="0" smtClean="0"/>
          </a:p>
          <a:p>
            <a:pPr algn="ctr"/>
            <a:endParaRPr lang="en-AU" dirty="0" smtClean="0"/>
          </a:p>
          <a:p>
            <a:pPr algn="ctr"/>
            <a:endParaRPr lang="en-AU" dirty="0" smtClean="0"/>
          </a:p>
          <a:p>
            <a:pPr algn="ctr"/>
            <a:endParaRPr lang="en-AU" dirty="0" smtClean="0"/>
          </a:p>
          <a:p>
            <a:pPr algn="ctr"/>
            <a:endParaRPr lang="en-AU" dirty="0" smtClean="0"/>
          </a:p>
          <a:p>
            <a:pPr algn="ctr"/>
            <a:endParaRPr lang="en-AU" dirty="0" smtClean="0"/>
          </a:p>
          <a:p>
            <a:pPr algn="ctr"/>
            <a:endParaRPr lang="en-AU" dirty="0" smtClean="0"/>
          </a:p>
          <a:p>
            <a:pPr algn="ctr"/>
            <a:endParaRPr lang="en-AU" dirty="0" smtClean="0"/>
          </a:p>
          <a:p>
            <a:pPr algn="ctr"/>
            <a:endParaRPr lang="en-AU" dirty="0" smtClean="0"/>
          </a:p>
          <a:p>
            <a:pPr algn="ctr"/>
            <a:endParaRPr lang="en-AU" dirty="0" smtClean="0"/>
          </a:p>
          <a:p>
            <a:pPr algn="ctr"/>
            <a:endParaRPr lang="en-AU" dirty="0" smtClean="0"/>
          </a:p>
          <a:p>
            <a:pPr algn="ctr"/>
            <a:endParaRPr lang="en-AU" dirty="0" smtClean="0"/>
          </a:p>
          <a:p>
            <a:pPr algn="ctr"/>
            <a:endParaRPr lang="en-AU" dirty="0"/>
          </a:p>
        </p:txBody>
      </p:sp>
      <p:sp>
        <p:nvSpPr>
          <p:cNvPr id="12" name="TextBox 11"/>
          <p:cNvSpPr txBox="1"/>
          <p:nvPr/>
        </p:nvSpPr>
        <p:spPr>
          <a:xfrm>
            <a:off x="990600" y="2743200"/>
            <a:ext cx="6477000" cy="3877985"/>
          </a:xfrm>
          <a:prstGeom prst="rect">
            <a:avLst/>
          </a:prstGeom>
          <a:solidFill>
            <a:schemeClr val="bg1">
              <a:lumMod val="95000"/>
            </a:schemeClr>
          </a:solidFill>
        </p:spPr>
        <p:txBody>
          <a:bodyPr wrap="square" rtlCol="0">
            <a:spAutoFit/>
          </a:bodyPr>
          <a:lstStyle/>
          <a:p>
            <a:pPr algn="ctr"/>
            <a:r>
              <a:rPr lang="en-AU" sz="2400" b="1" dirty="0" smtClean="0">
                <a:solidFill>
                  <a:schemeClr val="accent4">
                    <a:lumMod val="50000"/>
                  </a:schemeClr>
                </a:solidFill>
              </a:rPr>
              <a:t>Formal Curriculum</a:t>
            </a:r>
          </a:p>
          <a:p>
            <a:pPr algn="ctr"/>
            <a:endParaRPr lang="en-AU" sz="2400" b="1" dirty="0" smtClean="0">
              <a:solidFill>
                <a:schemeClr val="accent4">
                  <a:lumMod val="50000"/>
                </a:schemeClr>
              </a:solidFill>
            </a:endParaRPr>
          </a:p>
          <a:p>
            <a:pPr algn="ctr"/>
            <a:endParaRPr lang="en-AU" dirty="0" smtClean="0"/>
          </a:p>
          <a:p>
            <a:pPr algn="ctr"/>
            <a:endParaRPr lang="en-AU" dirty="0" smtClean="0"/>
          </a:p>
          <a:p>
            <a:pPr algn="ctr"/>
            <a:endParaRPr lang="en-AU" dirty="0" smtClean="0"/>
          </a:p>
          <a:p>
            <a:pPr algn="ctr"/>
            <a:endParaRPr lang="en-AU" dirty="0" smtClean="0"/>
          </a:p>
          <a:p>
            <a:pPr algn="ctr"/>
            <a:endParaRPr lang="en-AU" dirty="0" smtClean="0"/>
          </a:p>
          <a:p>
            <a:pPr algn="ctr"/>
            <a:endParaRPr lang="en-AU" dirty="0" smtClean="0"/>
          </a:p>
          <a:p>
            <a:pPr algn="ctr"/>
            <a:endParaRPr lang="en-AU" dirty="0" smtClean="0"/>
          </a:p>
          <a:p>
            <a:pPr algn="ctr"/>
            <a:endParaRPr lang="en-AU" dirty="0" smtClean="0"/>
          </a:p>
          <a:p>
            <a:pPr algn="ctr"/>
            <a:endParaRPr lang="en-AU" dirty="0" smtClean="0"/>
          </a:p>
          <a:p>
            <a:endParaRPr lang="en-AU" dirty="0" smtClean="0"/>
          </a:p>
          <a:p>
            <a:endParaRPr lang="en-AU" dirty="0"/>
          </a:p>
        </p:txBody>
      </p:sp>
      <p:sp>
        <p:nvSpPr>
          <p:cNvPr id="13" name="TextBox 12"/>
          <p:cNvSpPr txBox="1"/>
          <p:nvPr/>
        </p:nvSpPr>
        <p:spPr>
          <a:xfrm>
            <a:off x="1219200" y="3276600"/>
            <a:ext cx="1219200" cy="1200329"/>
          </a:xfrm>
          <a:prstGeom prst="rect">
            <a:avLst/>
          </a:prstGeom>
          <a:solidFill>
            <a:srgbClr val="FF0000"/>
          </a:solidFill>
        </p:spPr>
        <p:txBody>
          <a:bodyPr wrap="square" rtlCol="0">
            <a:spAutoFit/>
          </a:bodyPr>
          <a:lstStyle/>
          <a:p>
            <a:pPr algn="ctr"/>
            <a:r>
              <a:rPr lang="en-AU" b="1" dirty="0" smtClean="0">
                <a:solidFill>
                  <a:schemeClr val="bg1"/>
                </a:solidFill>
              </a:rPr>
              <a:t>Strand</a:t>
            </a:r>
          </a:p>
          <a:p>
            <a:pPr algn="ctr"/>
            <a:endParaRPr lang="en-AU" dirty="0" smtClean="0"/>
          </a:p>
          <a:p>
            <a:pPr algn="ctr"/>
            <a:endParaRPr lang="en-AU" dirty="0" smtClean="0"/>
          </a:p>
          <a:p>
            <a:pPr algn="ctr"/>
            <a:endParaRPr lang="en-AU" dirty="0" smtClean="0"/>
          </a:p>
        </p:txBody>
      </p:sp>
      <p:sp>
        <p:nvSpPr>
          <p:cNvPr id="14" name="TextBox 13"/>
          <p:cNvSpPr txBox="1"/>
          <p:nvPr/>
        </p:nvSpPr>
        <p:spPr>
          <a:xfrm>
            <a:off x="3200400" y="3276600"/>
            <a:ext cx="1371600" cy="923330"/>
          </a:xfrm>
          <a:prstGeom prst="rect">
            <a:avLst/>
          </a:prstGeom>
          <a:solidFill>
            <a:schemeClr val="tx1"/>
          </a:solidFill>
        </p:spPr>
        <p:txBody>
          <a:bodyPr wrap="square" rtlCol="0">
            <a:spAutoFit/>
          </a:bodyPr>
          <a:lstStyle/>
          <a:p>
            <a:pPr algn="ctr"/>
            <a:r>
              <a:rPr lang="en-AU" dirty="0" smtClean="0">
                <a:solidFill>
                  <a:schemeClr val="bg1"/>
                </a:solidFill>
              </a:rPr>
              <a:t>Strand</a:t>
            </a:r>
          </a:p>
          <a:p>
            <a:pPr algn="ctr"/>
            <a:endParaRPr lang="en-AU" dirty="0" smtClean="0">
              <a:solidFill>
                <a:schemeClr val="bg1"/>
              </a:solidFill>
            </a:endParaRPr>
          </a:p>
          <a:p>
            <a:pPr algn="ctr"/>
            <a:endParaRPr lang="en-AU" dirty="0" smtClean="0">
              <a:solidFill>
                <a:schemeClr val="bg1"/>
              </a:solidFill>
            </a:endParaRPr>
          </a:p>
        </p:txBody>
      </p:sp>
      <p:sp>
        <p:nvSpPr>
          <p:cNvPr id="15" name="TextBox 14"/>
          <p:cNvSpPr txBox="1"/>
          <p:nvPr/>
        </p:nvSpPr>
        <p:spPr>
          <a:xfrm>
            <a:off x="5410200" y="3276600"/>
            <a:ext cx="1752600" cy="923330"/>
          </a:xfrm>
          <a:prstGeom prst="rect">
            <a:avLst/>
          </a:prstGeom>
          <a:solidFill>
            <a:schemeClr val="accent5"/>
          </a:solidFill>
        </p:spPr>
        <p:txBody>
          <a:bodyPr wrap="square" rtlCol="0">
            <a:spAutoFit/>
          </a:bodyPr>
          <a:lstStyle/>
          <a:p>
            <a:pPr algn="ctr"/>
            <a:r>
              <a:rPr lang="en-AU" dirty="0" smtClean="0">
                <a:solidFill>
                  <a:schemeClr val="bg1"/>
                </a:solidFill>
              </a:rPr>
              <a:t>Strand</a:t>
            </a:r>
          </a:p>
          <a:p>
            <a:pPr algn="ctr"/>
            <a:endParaRPr lang="en-AU" dirty="0" smtClean="0">
              <a:solidFill>
                <a:schemeClr val="bg1"/>
              </a:solidFill>
            </a:endParaRPr>
          </a:p>
          <a:p>
            <a:pPr algn="ctr"/>
            <a:endParaRPr lang="en-AU" dirty="0">
              <a:solidFill>
                <a:schemeClr val="bg1"/>
              </a:solidFill>
            </a:endParaRPr>
          </a:p>
        </p:txBody>
      </p:sp>
      <p:sp>
        <p:nvSpPr>
          <p:cNvPr id="16" name="TextBox 15"/>
          <p:cNvSpPr txBox="1"/>
          <p:nvPr/>
        </p:nvSpPr>
        <p:spPr>
          <a:xfrm>
            <a:off x="0" y="5105400"/>
            <a:ext cx="9144000" cy="1169551"/>
          </a:xfrm>
          <a:prstGeom prst="rect">
            <a:avLst/>
          </a:prstGeom>
          <a:solidFill>
            <a:schemeClr val="accent4">
              <a:lumMod val="50000"/>
            </a:schemeClr>
          </a:solidFill>
        </p:spPr>
        <p:txBody>
          <a:bodyPr wrap="square" rtlCol="0">
            <a:spAutoFit/>
          </a:bodyPr>
          <a:lstStyle/>
          <a:p>
            <a:pPr algn="ctr"/>
            <a:r>
              <a:rPr lang="en-AU" sz="2400" b="1" dirty="0" smtClean="0">
                <a:solidFill>
                  <a:schemeClr val="bg1"/>
                </a:solidFill>
              </a:rPr>
              <a:t>Core  Curriculum</a:t>
            </a:r>
          </a:p>
          <a:p>
            <a:endParaRPr lang="en-AU" sz="1000" b="1" dirty="0" smtClean="0">
              <a:solidFill>
                <a:schemeClr val="bg1"/>
              </a:solidFill>
            </a:endParaRPr>
          </a:p>
          <a:p>
            <a:pPr algn="ctr"/>
            <a:r>
              <a:rPr lang="en-AU" b="1" dirty="0" smtClean="0">
                <a:solidFill>
                  <a:schemeClr val="bg1"/>
                </a:solidFill>
              </a:rPr>
              <a:t>Capabilities  and Cross  Curriculum Priorities</a:t>
            </a:r>
          </a:p>
          <a:p>
            <a:pPr algn="ctr"/>
            <a:endParaRPr lang="en-AU" b="1" dirty="0">
              <a:solidFill>
                <a:schemeClr val="bg1"/>
              </a:solidFill>
            </a:endParaRPr>
          </a:p>
        </p:txBody>
      </p:sp>
      <p:cxnSp>
        <p:nvCxnSpPr>
          <p:cNvPr id="18" name="Straight Arrow Connector 17"/>
          <p:cNvCxnSpPr/>
          <p:nvPr/>
        </p:nvCxnSpPr>
        <p:spPr>
          <a:xfrm>
            <a:off x="2438400" y="3733800"/>
            <a:ext cx="685800" cy="1588"/>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cxnSp>
        <p:nvCxnSpPr>
          <p:cNvPr id="20" name="Straight Arrow Connector 19"/>
          <p:cNvCxnSpPr/>
          <p:nvPr/>
        </p:nvCxnSpPr>
        <p:spPr>
          <a:xfrm>
            <a:off x="4572000" y="3733800"/>
            <a:ext cx="838200" cy="1588"/>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cxnSp>
        <p:nvCxnSpPr>
          <p:cNvPr id="28" name="Straight Arrow Connector 27"/>
          <p:cNvCxnSpPr>
            <a:endCxn id="15" idx="2"/>
          </p:cNvCxnSpPr>
          <p:nvPr/>
        </p:nvCxnSpPr>
        <p:spPr>
          <a:xfrm rot="5400000" flipH="1" flipV="1">
            <a:off x="5813920" y="4633616"/>
            <a:ext cx="906266" cy="38894"/>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cxnSp>
        <p:nvCxnSpPr>
          <p:cNvPr id="30" name="Straight Arrow Connector 29"/>
          <p:cNvCxnSpPr>
            <a:stCxn id="14" idx="2"/>
          </p:cNvCxnSpPr>
          <p:nvPr/>
        </p:nvCxnSpPr>
        <p:spPr>
          <a:xfrm>
            <a:off x="3886200" y="4199930"/>
            <a:ext cx="1" cy="906261"/>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cxnSp>
        <p:nvCxnSpPr>
          <p:cNvPr id="32" name="Straight Arrow Connector 31"/>
          <p:cNvCxnSpPr>
            <a:stCxn id="13" idx="2"/>
          </p:cNvCxnSpPr>
          <p:nvPr/>
        </p:nvCxnSpPr>
        <p:spPr>
          <a:xfrm rot="5400000">
            <a:off x="1514564" y="4791165"/>
            <a:ext cx="628473" cy="1588"/>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13460</TotalTime>
  <Words>3108</Words>
  <Application>Microsoft Office PowerPoint</Application>
  <PresentationFormat>On-screen Show (4:3)</PresentationFormat>
  <Paragraphs>826</Paragraphs>
  <Slides>46</Slides>
  <Notes>24</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Teaching and Learning  with the  Capabilities</vt:lpstr>
      <vt:lpstr>Outline </vt:lpstr>
      <vt:lpstr>Leading the Australian Curriculum  in Numeracy and Literacy: Two Year Project </vt:lpstr>
      <vt:lpstr>Leading the Australian Curriculum  in Numeracy and Literacy: Two Year Project</vt:lpstr>
      <vt:lpstr>Using Principles of Action and Design Based  Research</vt:lpstr>
      <vt:lpstr>Setting the Context</vt:lpstr>
      <vt:lpstr>Rationale: Australian  Curriculum Dimensions - English</vt:lpstr>
      <vt:lpstr>Rationale: Australian  Curriculum Dimensions- Mathematics</vt:lpstr>
      <vt:lpstr>ACARA and Policy Enactment:  Curriculum Knowledge  Connected</vt:lpstr>
      <vt:lpstr>Challenge: Bridging Core  and Formal Curriculum Knowledge</vt:lpstr>
      <vt:lpstr>Teaching and  Learning: A Capabilities Approach </vt:lpstr>
      <vt:lpstr>Capabilities Approach for a Capabilities Curriculum </vt:lpstr>
      <vt:lpstr>CA Values: Sen and Nussbaum</vt:lpstr>
      <vt:lpstr>Capabilities : Educational Implications  (Walker 2009, Kincheloe 2000, 2004, Robeyns 2005)</vt:lpstr>
      <vt:lpstr>C.A. and continuities with Critical Pedagogy (Walker 2009, Kincheloe 2000, 2004, Unterhalter 2009, Janks 2010) </vt:lpstr>
      <vt:lpstr>Critical Pedagogy for  Transformed Relationships and Human Flourishing (Hart 2009, Terzi 2010, Robeyns 2005) </vt:lpstr>
      <vt:lpstr>Capabilities, Experience and the Negotiation of Meaning (LeBmann 2009, Cormack 2007, Biesta, Osborg and Cilliers 2008 , Luke 2011, Harpaz 2005)</vt:lpstr>
      <vt:lpstr>Capability Approach: Implications for Teaching and Learning</vt:lpstr>
      <vt:lpstr>Critical tools: Pedagogical  Moments  for  a  Critical  Capabilities  Approach (Cormack and Sellars 2006)</vt:lpstr>
      <vt:lpstr>Community of Thinking (Harpaz 2005)</vt:lpstr>
      <vt:lpstr>Types  of  Questions for  a Capabilities  Approach (Harpaz 2005)</vt:lpstr>
      <vt:lpstr> A Capabilities Approach to  Curriculum Knowledge </vt:lpstr>
      <vt:lpstr>Project goals: Connecting  the  Dimensions</vt:lpstr>
      <vt:lpstr>The story thus far……</vt:lpstr>
      <vt:lpstr>A Process for Thinking About and Critically Engaging with Curriculum Knowledge</vt:lpstr>
      <vt:lpstr>Slide 26</vt:lpstr>
      <vt:lpstr>Slide 27</vt:lpstr>
      <vt:lpstr>Slide 28</vt:lpstr>
      <vt:lpstr>Slide 29</vt:lpstr>
      <vt:lpstr>Slide 30</vt:lpstr>
      <vt:lpstr>      Critical questions: investigations of text in relation to other capabilities    </vt:lpstr>
      <vt:lpstr>Capabilities Outcomes</vt:lpstr>
      <vt:lpstr>A 35–year warning on Brisbane flooding ignored  </vt:lpstr>
      <vt:lpstr>A 35–year warning on Brisbane flooding ignored  </vt:lpstr>
      <vt:lpstr>A 35–year warning on Brisbane flooding ignored  </vt:lpstr>
      <vt:lpstr>Outcomes, Provisional Findings and Insights</vt:lpstr>
      <vt:lpstr>Using Capabilities to Guide Questioning and Structure Learning Events</vt:lpstr>
      <vt:lpstr>Success indicators as tools  for  evaluation: Embedding principles of democratic relationships</vt:lpstr>
      <vt:lpstr>Success indicators as tools  for  evaluation: Embedding principles of democratic relationships</vt:lpstr>
      <vt:lpstr>Success Indicators as Tools  for  Evaluation Embedding principles of democratic relationships</vt:lpstr>
      <vt:lpstr>Cross Disciplinary Effects</vt:lpstr>
      <vt:lpstr>Classroom and School Effects</vt:lpstr>
      <vt:lpstr>Teaching as Iterative Process: Respect for complexity of teaching process</vt:lpstr>
      <vt:lpstr>Next Steps: A question for gathering data and  framing an evaluation</vt:lpstr>
      <vt:lpstr>Contact</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kelly stephen</cp:lastModifiedBy>
  <cp:revision>740</cp:revision>
  <dcterms:created xsi:type="dcterms:W3CDTF">2010-11-30T21:18:37Z</dcterms:created>
  <dcterms:modified xsi:type="dcterms:W3CDTF">2011-11-30T06:07:01Z</dcterms:modified>
</cp:coreProperties>
</file>